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1" r:id="rId1"/>
  </p:sldMasterIdLst>
  <p:notesMasterIdLst>
    <p:notesMasterId r:id="rId42"/>
  </p:notesMasterIdLst>
  <p:sldIdLst>
    <p:sldId id="256" r:id="rId2"/>
    <p:sldId id="418" r:id="rId3"/>
    <p:sldId id="419" r:id="rId4"/>
    <p:sldId id="377" r:id="rId5"/>
    <p:sldId id="431" r:id="rId6"/>
    <p:sldId id="432" r:id="rId7"/>
    <p:sldId id="433" r:id="rId8"/>
    <p:sldId id="368" r:id="rId9"/>
    <p:sldId id="429" r:id="rId10"/>
    <p:sldId id="369" r:id="rId11"/>
    <p:sldId id="435" r:id="rId12"/>
    <p:sldId id="413" r:id="rId13"/>
    <p:sldId id="434" r:id="rId14"/>
    <p:sldId id="436" r:id="rId15"/>
    <p:sldId id="437" r:id="rId16"/>
    <p:sldId id="438" r:id="rId17"/>
    <p:sldId id="439" r:id="rId18"/>
    <p:sldId id="440" r:id="rId19"/>
    <p:sldId id="441" r:id="rId20"/>
    <p:sldId id="442" r:id="rId21"/>
    <p:sldId id="444" r:id="rId22"/>
    <p:sldId id="445" r:id="rId23"/>
    <p:sldId id="446" r:id="rId24"/>
    <p:sldId id="449" r:id="rId25"/>
    <p:sldId id="450" r:id="rId26"/>
    <p:sldId id="451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460" r:id="rId36"/>
    <p:sldId id="461" r:id="rId37"/>
    <p:sldId id="462" r:id="rId38"/>
    <p:sldId id="463" r:id="rId39"/>
    <p:sldId id="464" r:id="rId40"/>
    <p:sldId id="46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0" autoAdjust="0"/>
    <p:restoredTop sz="79592" autoAdjust="0"/>
  </p:normalViewPr>
  <p:slideViewPr>
    <p:cSldViewPr snapToGrid="0">
      <p:cViewPr varScale="1">
        <p:scale>
          <a:sx n="93" d="100"/>
          <a:sy n="93" d="100"/>
        </p:scale>
        <p:origin x="114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AEB7E-867D-4282-8DE5-F36A179E3AC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0BA66-FF30-40C0-A8D7-30028C97E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50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27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04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84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47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61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7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32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97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69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97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85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31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73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45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06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26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25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59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33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0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370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64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131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27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779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722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89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13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52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874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78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04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39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13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61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77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08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2AF0-9EB6-4DA0-AA18-4D452EF1FC35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6D57-56A4-4768-98BC-B1DCE3579E3C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78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F54B-6BF3-4F64-AA49-C79910828BAA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27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561173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054D9-3FC8-4F5A-9887-8169F77364C0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2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5D39E-5580-4DD5-8F06-2604FE426769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8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62ED-3FA5-4E29-AD84-CBD2ED8A40E8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42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A719D-44E6-47A2-84AB-0AB0DB21914A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5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2FE4-6D64-44AB-8717-E7988512E516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549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C0149-D071-4618-B927-DAD5ED66D149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01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BD1A81E-A393-41C9-9B38-2D3A71971022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246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7BDC-98EC-441F-8CC2-C970B2D9F19F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5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E73FADF-1024-4215-908D-689AC4B31A34}" type="datetime1">
              <a:rPr lang="en-US" smtClean="0"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29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-project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on.uiowa.edu/" TargetMode="External"/><Relationship Id="rId5" Type="http://schemas.openxmlformats.org/officeDocument/2006/relationships/hyperlink" Target="http://rattle.togaware.com/" TargetMode="External"/><Relationship Id="rId4" Type="http://schemas.openxmlformats.org/officeDocument/2006/relationships/hyperlink" Target="http://www.rstudio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-project.org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://rattle.togaware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wenjun-wang@uiowa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Data Science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MSCI:6070 Spring 2017</a:t>
            </a:r>
          </a:p>
          <a:p>
            <a:endParaRPr lang="en-US" dirty="0"/>
          </a:p>
          <a:p>
            <a:r>
              <a:rPr lang="en-US" dirty="0" smtClean="0"/>
              <a:t>Lecture 1 (1/23/17)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Data-Analytic Thinking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3"/>
            <a:ext cx="9564970" cy="44623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 The value of a company is essentially the value of the data it captures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 Target</a:t>
            </a:r>
            <a:r>
              <a:rPr lang="en-US" sz="2400" dirty="0" smtClean="0"/>
              <a:t>: targeted marketing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using big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Customer purchase history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Extract information predicting which customers are pregnant 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Make special offers before their competitors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 Amazon</a:t>
            </a:r>
            <a:r>
              <a:rPr lang="en-US" sz="2400" dirty="0" smtClean="0"/>
              <a:t>: Recommendation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Association rule mining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Discover customers’ buying patterns/preference to  maximize purchase opportunity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b="1" dirty="0" smtClean="0"/>
              <a:t>Example: </a:t>
            </a:r>
            <a:r>
              <a:rPr lang="en-US" sz="2200" dirty="0" smtClean="0"/>
              <a:t>Predicting Customer Churn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Can you reduce/prevent it? </a:t>
            </a:r>
            <a:r>
              <a:rPr lang="en-US" sz="2000" dirty="0" smtClean="0">
                <a:sym typeface="Wingdings" panose="05000000000000000000" pitchFamily="2" charset="2"/>
              </a:rPr>
              <a:t> need to predict it and send retention offer in advance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>
                <a:sym typeface="Wingdings" panose="05000000000000000000" pitchFamily="2" charset="2"/>
              </a:rPr>
              <a:t>How to predict/identify?  </a:t>
            </a:r>
            <a:r>
              <a:rPr lang="en-US" sz="2000" dirty="0" smtClean="0">
                <a:solidFill>
                  <a:srgbClr val="FF0000"/>
                </a:solidFill>
                <a:sym typeface="Wingdings" panose="05000000000000000000" pitchFamily="2" charset="2"/>
              </a:rPr>
              <a:t>data mining </a:t>
            </a:r>
            <a:r>
              <a:rPr lang="en-US" sz="2000" dirty="0" smtClean="0">
                <a:sym typeface="Wingdings" panose="05000000000000000000" pitchFamily="2" charset="2"/>
              </a:rPr>
              <a:t>techniques to find the </a:t>
            </a:r>
            <a:r>
              <a:rPr lang="en-US" sz="2000" dirty="0" smtClean="0">
                <a:solidFill>
                  <a:srgbClr val="FF0000"/>
                </a:solidFill>
                <a:sym typeface="Wingdings" panose="05000000000000000000" pitchFamily="2" charset="2"/>
              </a:rPr>
              <a:t>characteristic patterns</a:t>
            </a:r>
            <a:endParaRPr lang="en-US" sz="2000" dirty="0" smtClean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1026" name="Picture 2" descr="English: Logo of Target, US-based retail ch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832" y="2301019"/>
            <a:ext cx="901998" cy="119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edia.corporate-ir.net/media_files/IROL/97/97664/images/amazon_logo_RG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178" y="3954673"/>
            <a:ext cx="2012280" cy="73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01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Data-Driven Decision-Making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875" y="1942267"/>
            <a:ext cx="6892925" cy="421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1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599420" cy="4614052"/>
          </a:xfrm>
        </p:spPr>
        <p:txBody>
          <a:bodyPr>
            <a:normAutofit fontScale="925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 The process to extract useful information and knowledge from data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</a:p>
          <a:p>
            <a:pPr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sym typeface="Wingdings" panose="05000000000000000000" pitchFamily="2" charset="2"/>
              </a:rPr>
              <a:t> It</a:t>
            </a:r>
            <a:r>
              <a:rPr lang="en-US" dirty="0" smtClean="0"/>
              <a:t> was an integral part </a:t>
            </a:r>
            <a:r>
              <a:rPr lang="en-US" dirty="0"/>
              <a:t>of </a:t>
            </a:r>
            <a:r>
              <a:rPr lang="en-US" b="1" dirty="0"/>
              <a:t>knowledge discovery in </a:t>
            </a:r>
            <a:r>
              <a:rPr lang="en-US" b="1" dirty="0" smtClean="0"/>
              <a:t>databases </a:t>
            </a:r>
            <a:r>
              <a:rPr lang="en-US" dirty="0" smtClean="0"/>
              <a:t>(</a:t>
            </a:r>
            <a:r>
              <a:rPr lang="en-US" dirty="0"/>
              <a:t>KDD</a:t>
            </a:r>
            <a:r>
              <a:rPr lang="en-US" dirty="0" smtClean="0"/>
              <a:t>)</a:t>
            </a:r>
          </a:p>
          <a:p>
            <a:pPr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It is an interdisciplinary field of statistics, AI &amp; machine learning, and database</a:t>
            </a:r>
          </a:p>
          <a:p>
            <a:pPr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Definition</a:t>
            </a:r>
            <a:r>
              <a:rPr lang="en-US" dirty="0" smtClean="0">
                <a:sym typeface="Wingdings" panose="05000000000000000000" pitchFamily="2" charset="2"/>
              </a:rPr>
              <a:t>: the nontrivial process of identifying </a:t>
            </a:r>
            <a:r>
              <a:rPr lang="en-US" i="1" dirty="0" smtClean="0">
                <a:sym typeface="Wingdings" panose="05000000000000000000" pitchFamily="2" charset="2"/>
              </a:rPr>
              <a:t>valid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i="1" dirty="0" smtClean="0">
                <a:sym typeface="Wingdings" panose="05000000000000000000" pitchFamily="2" charset="2"/>
              </a:rPr>
              <a:t>novel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i="1" dirty="0" smtClean="0">
                <a:sym typeface="Wingdings" panose="05000000000000000000" pitchFamily="2" charset="2"/>
              </a:rPr>
              <a:t>useful</a:t>
            </a:r>
            <a:r>
              <a:rPr lang="en-US" dirty="0" smtClean="0">
                <a:sym typeface="Wingdings" panose="05000000000000000000" pitchFamily="2" charset="2"/>
              </a:rPr>
              <a:t> and ultimately </a:t>
            </a:r>
            <a:r>
              <a:rPr lang="en-US" i="1" dirty="0" smtClean="0">
                <a:sym typeface="Wingdings" panose="05000000000000000000" pitchFamily="2" charset="2"/>
              </a:rPr>
              <a:t>understandable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ym typeface="Wingdings" panose="05000000000000000000" pitchFamily="2" charset="2"/>
              </a:rPr>
              <a:t>                        </a:t>
            </a:r>
            <a:r>
              <a:rPr lang="en-US" b="1" dirty="0" smtClean="0">
                <a:sym typeface="Wingdings" panose="05000000000000000000" pitchFamily="2" charset="2"/>
              </a:rPr>
              <a:t>patterns</a:t>
            </a:r>
            <a:r>
              <a:rPr lang="en-US" dirty="0" smtClean="0">
                <a:sym typeface="Wingdings" panose="05000000000000000000" pitchFamily="2" charset="2"/>
              </a:rPr>
              <a:t> in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24" name="Screenshot 2016-08-22 09.04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9778" y="2763449"/>
            <a:ext cx="9753403" cy="2890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341" y="536941"/>
            <a:ext cx="2883945" cy="217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8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Mining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0" y="2364433"/>
            <a:ext cx="4381500" cy="3918358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dirty="0" smtClean="0"/>
              <a:t>Classification</a:t>
            </a:r>
            <a:endParaRPr lang="en-US" dirty="0"/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dirty="0" smtClean="0"/>
              <a:t>Regression</a:t>
            </a:r>
            <a:endParaRPr lang="en-US" dirty="0"/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dirty="0" smtClean="0"/>
              <a:t>Similarity </a:t>
            </a:r>
            <a:r>
              <a:rPr lang="en-US" dirty="0"/>
              <a:t>matching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dirty="0" smtClean="0"/>
              <a:t>Clustering</a:t>
            </a:r>
            <a:endParaRPr lang="en-US" dirty="0"/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dirty="0" smtClean="0"/>
              <a:t>Co-occurrence </a:t>
            </a:r>
            <a:r>
              <a:rPr lang="en-US" dirty="0"/>
              <a:t>grouping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dirty="0" smtClean="0"/>
              <a:t>Profiling</a:t>
            </a:r>
            <a:endParaRPr lang="en-US" dirty="0"/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dirty="0" smtClean="0"/>
              <a:t>Link </a:t>
            </a:r>
            <a:r>
              <a:rPr lang="en-US" dirty="0"/>
              <a:t>prediction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dirty="0" smtClean="0"/>
              <a:t>Data </a:t>
            </a:r>
            <a:r>
              <a:rPr lang="en-US" dirty="0"/>
              <a:t>reduction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dirty="0" smtClean="0"/>
              <a:t>Causal </a:t>
            </a:r>
            <a:r>
              <a:rPr lang="en-US" dirty="0"/>
              <a:t>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34440" y="2529840"/>
            <a:ext cx="5120640" cy="33392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</a:t>
            </a:r>
            <a:r>
              <a:rPr lang="en-US" sz="2400" i="1" dirty="0" smtClean="0">
                <a:solidFill>
                  <a:srgbClr val="FF0000"/>
                </a:solidFill>
              </a:rPr>
              <a:t>Predictive</a:t>
            </a:r>
            <a:r>
              <a:rPr lang="en-US" sz="2400" dirty="0" smtClean="0"/>
              <a:t> tasks</a:t>
            </a:r>
          </a:p>
          <a:p>
            <a:pPr lvl="2">
              <a:spcAft>
                <a:spcPts val="0"/>
              </a:spcAft>
              <a:buClr>
                <a:srgbClr val="1CADE4"/>
              </a:buCl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/>
                </a:solidFill>
              </a:rPr>
              <a:t>Predict the value of a particular attribute</a:t>
            </a:r>
          </a:p>
          <a:p>
            <a:pPr marL="384048" lvl="2" indent="0">
              <a:spcAft>
                <a:spcPts val="600"/>
              </a:spcAft>
              <a:buClr>
                <a:srgbClr val="1CADE4"/>
              </a:buClr>
              <a:buNone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  -- target/dependent variable</a:t>
            </a:r>
          </a:p>
          <a:p>
            <a:pPr lvl="2">
              <a:spcAft>
                <a:spcPts val="0"/>
              </a:spcAft>
              <a:buClr>
                <a:srgbClr val="1CADE4"/>
              </a:buClr>
              <a:buFont typeface="Courier New" panose="02070309020205020404" pitchFamily="49" charset="0"/>
              <a:buChar char="o"/>
            </a:pPr>
            <a:r>
              <a:rPr lang="en-US" sz="1800" dirty="0" smtClean="0"/>
              <a:t>Based on the values of other attributes</a:t>
            </a:r>
          </a:p>
          <a:p>
            <a:pPr marL="384048" lvl="2" indent="0">
              <a:buClr>
                <a:srgbClr val="1CADE4"/>
              </a:buClr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    -- explanatory/independent variables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</a:t>
            </a:r>
            <a:r>
              <a:rPr lang="en-US" sz="2400" i="1" dirty="0" smtClean="0">
                <a:solidFill>
                  <a:srgbClr val="FF0000"/>
                </a:solidFill>
              </a:rPr>
              <a:t>Descriptive</a:t>
            </a:r>
            <a:r>
              <a:rPr lang="en-US" sz="2400" dirty="0" smtClean="0"/>
              <a:t> tasks</a:t>
            </a:r>
          </a:p>
          <a:p>
            <a:pPr lvl="2">
              <a:spcAft>
                <a:spcPts val="0"/>
              </a:spcAft>
              <a:buClr>
                <a:srgbClr val="1CADE4"/>
              </a:buCl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prstClr val="black"/>
                </a:solidFill>
              </a:rPr>
              <a:t>Derive patterns that summarize relationships </a:t>
            </a:r>
          </a:p>
          <a:p>
            <a:pPr marL="384048" lvl="2" indent="0">
              <a:spcAft>
                <a:spcPts val="600"/>
              </a:spcAft>
              <a:buClr>
                <a:srgbClr val="1CADE4"/>
              </a:buClr>
              <a:buNone/>
            </a:pPr>
            <a:r>
              <a:rPr lang="en-US" sz="1800" dirty="0" smtClean="0">
                <a:solidFill>
                  <a:srgbClr val="00B050"/>
                </a:solidFill>
              </a:rPr>
              <a:t>    </a:t>
            </a:r>
            <a:r>
              <a:rPr lang="en-US" sz="1800" dirty="0" smtClean="0"/>
              <a:t>-- correlations, trends, clusters, anomalies, etc.</a:t>
            </a:r>
          </a:p>
          <a:p>
            <a:pPr lvl="2">
              <a:buClr>
                <a:srgbClr val="1CADE4"/>
              </a:buCl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prstClr val="black"/>
                </a:solidFill>
              </a:rPr>
              <a:t>Require validation and interpretation of the results</a:t>
            </a:r>
          </a:p>
        </p:txBody>
      </p:sp>
      <p:sp>
        <p:nvSpPr>
          <p:cNvPr id="6" name="Rectangle 5"/>
          <p:cNvSpPr/>
          <p:nvPr/>
        </p:nvSpPr>
        <p:spPr>
          <a:xfrm>
            <a:off x="7192171" y="1902767"/>
            <a:ext cx="2216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Different Types: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1234440" y="1902767"/>
            <a:ext cx="3060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Two Major Categories: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1798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800" y="1845733"/>
            <a:ext cx="10502900" cy="4437057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/>
              <a:t> A (small) set of pre-specified </a:t>
            </a:r>
            <a:r>
              <a:rPr lang="en-US" dirty="0" smtClean="0">
                <a:solidFill>
                  <a:srgbClr val="FF0000"/>
                </a:solidFill>
              </a:rPr>
              <a:t>classes</a:t>
            </a:r>
            <a:r>
              <a:rPr lang="en-US" dirty="0" smtClean="0">
                <a:sym typeface="Wingdings" panose="05000000000000000000" pitchFamily="2" charset="2"/>
              </a:rPr>
              <a:t>/labels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-- it is usually a 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categorical (nominal) variable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	e.g. “will churn” or “will not churn” for the customer-churn prediction</a:t>
            </a:r>
          </a:p>
          <a:p>
            <a:pPr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Goal</a:t>
            </a:r>
            <a:r>
              <a:rPr lang="en-US" dirty="0" smtClean="0">
                <a:sym typeface="Wingdings" panose="05000000000000000000" pitchFamily="2" charset="2"/>
              </a:rPr>
              <a:t>: for each individual in a population, predict which class this individual belongs to</a:t>
            </a:r>
            <a:endParaRPr lang="en-US" dirty="0" smtClean="0"/>
          </a:p>
          <a:p>
            <a:pPr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 Output: a </a:t>
            </a:r>
            <a:r>
              <a:rPr lang="en-US" dirty="0" smtClean="0">
                <a:solidFill>
                  <a:srgbClr val="FF0000"/>
                </a:solidFill>
              </a:rPr>
              <a:t>predictive model</a:t>
            </a:r>
            <a:endParaRPr lang="en-US" dirty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ym typeface="Wingdings" panose="05000000000000000000" pitchFamily="2" charset="2"/>
              </a:rPr>
              <a:t> A closely related task: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class probability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user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2866" y="4026161"/>
            <a:ext cx="5167290" cy="20911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257"/>
          <p:cNvSpPr/>
          <p:nvPr/>
        </p:nvSpPr>
        <p:spPr>
          <a:xfrm>
            <a:off x="2037080" y="5791862"/>
            <a:ext cx="162653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P</a:t>
            </a:r>
            <a:r>
              <a:rPr dirty="0" smtClean="0"/>
              <a:t>robability</a:t>
            </a:r>
            <a:r>
              <a:rPr lang="en-US" dirty="0" smtClean="0"/>
              <a:t> =</a:t>
            </a:r>
            <a:r>
              <a:rPr dirty="0" smtClean="0"/>
              <a:t> </a:t>
            </a:r>
            <a:r>
              <a:rPr dirty="0"/>
              <a:t>0.8</a:t>
            </a:r>
          </a:p>
        </p:txBody>
      </p:sp>
      <p:sp>
        <p:nvSpPr>
          <p:cNvPr id="9" name="Shape 258"/>
          <p:cNvSpPr/>
          <p:nvPr/>
        </p:nvSpPr>
        <p:spPr>
          <a:xfrm>
            <a:off x="8520156" y="5693973"/>
            <a:ext cx="162653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P</a:t>
            </a:r>
            <a:r>
              <a:rPr dirty="0" smtClean="0"/>
              <a:t>robability</a:t>
            </a:r>
            <a:r>
              <a:rPr lang="en-US" dirty="0" smtClean="0"/>
              <a:t> =</a:t>
            </a:r>
            <a:r>
              <a:rPr dirty="0" smtClean="0"/>
              <a:t> </a:t>
            </a:r>
            <a:r>
              <a:rPr dirty="0"/>
              <a:t>0.2</a:t>
            </a:r>
          </a:p>
        </p:txBody>
      </p:sp>
      <p:sp>
        <p:nvSpPr>
          <p:cNvPr id="10" name="Shape 251"/>
          <p:cNvSpPr/>
          <p:nvPr/>
        </p:nvSpPr>
        <p:spPr>
          <a:xfrm flipH="1">
            <a:off x="2971799" y="5486399"/>
            <a:ext cx="838199" cy="406401"/>
          </a:xfrm>
          <a:prstGeom prst="line">
            <a:avLst/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/>
            </a:pPr>
            <a:endParaRPr/>
          </a:p>
        </p:txBody>
      </p:sp>
      <p:sp>
        <p:nvSpPr>
          <p:cNvPr id="11" name="Shape 251"/>
          <p:cNvSpPr/>
          <p:nvPr/>
        </p:nvSpPr>
        <p:spPr>
          <a:xfrm>
            <a:off x="8089900" y="5486397"/>
            <a:ext cx="811323" cy="305464"/>
          </a:xfrm>
          <a:prstGeom prst="line">
            <a:avLst/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4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2: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800" y="1845733"/>
            <a:ext cx="10502900" cy="4437057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/>
              <a:t> A </a:t>
            </a:r>
            <a:r>
              <a:rPr lang="en-US" dirty="0" smtClean="0">
                <a:solidFill>
                  <a:srgbClr val="FF0000"/>
                </a:solidFill>
              </a:rPr>
              <a:t>numeric variable</a:t>
            </a:r>
            <a:r>
              <a:rPr lang="en-US" dirty="0" smtClean="0"/>
              <a:t> of interest for a population</a:t>
            </a: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	e.g. “how many data will a given customer use over his/her cell phone?” </a:t>
            </a:r>
          </a:p>
          <a:p>
            <a:pPr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Goal</a:t>
            </a:r>
            <a:r>
              <a:rPr lang="en-US" dirty="0" smtClean="0">
                <a:sym typeface="Wingdings" panose="05000000000000000000" pitchFamily="2" charset="2"/>
              </a:rPr>
              <a:t>: estimate the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numerical value</a:t>
            </a:r>
            <a:r>
              <a:rPr lang="en-US" dirty="0" smtClean="0">
                <a:sym typeface="Wingdings" panose="05000000000000000000" pitchFamily="2" charset="2"/>
              </a:rPr>
              <a:t> of that particular variable specific to each individual</a:t>
            </a:r>
            <a:endParaRPr lang="en-US" dirty="0" smtClean="0"/>
          </a:p>
          <a:p>
            <a:pPr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 Output: a </a:t>
            </a:r>
            <a:r>
              <a:rPr lang="en-US" dirty="0" smtClean="0">
                <a:solidFill>
                  <a:srgbClr val="FF0000"/>
                </a:solidFill>
              </a:rPr>
              <a:t>predictive model </a:t>
            </a:r>
            <a:r>
              <a:rPr lang="en-US" dirty="0" smtClean="0"/>
              <a:t>(for value estimation)</a:t>
            </a: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ym typeface="Wingdings" panose="05000000000000000000" pitchFamily="2" charset="2"/>
              </a:rPr>
              <a:t> Related to classification but different:  --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classification: </a:t>
            </a:r>
            <a:r>
              <a:rPr lang="en-US" i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whether</a:t>
            </a:r>
            <a:r>
              <a:rPr lang="en-US" dirty="0" smtClean="0">
                <a:sym typeface="Wingdings" panose="05000000000000000000" pitchFamily="2" charset="2"/>
              </a:rPr>
              <a:t> something will happen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				          -- regression: </a:t>
            </a:r>
            <a:r>
              <a:rPr lang="en-US" i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how much</a:t>
            </a:r>
            <a:r>
              <a:rPr lang="en-US" dirty="0" smtClean="0">
                <a:sym typeface="Wingdings" panose="05000000000000000000" pitchFamily="2" charset="2"/>
              </a:rPr>
              <a:t> something will happen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user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7034" y="4104483"/>
            <a:ext cx="5167290" cy="20911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257"/>
          <p:cNvSpPr/>
          <p:nvPr/>
        </p:nvSpPr>
        <p:spPr>
          <a:xfrm>
            <a:off x="2581248" y="5870184"/>
            <a:ext cx="191514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Data usage =</a:t>
            </a:r>
            <a:r>
              <a:rPr dirty="0" smtClean="0"/>
              <a:t> </a:t>
            </a:r>
            <a:r>
              <a:rPr lang="en-US" dirty="0" smtClean="0"/>
              <a:t>10 GB</a:t>
            </a:r>
            <a:endParaRPr dirty="0"/>
          </a:p>
        </p:txBody>
      </p:sp>
      <p:sp>
        <p:nvSpPr>
          <p:cNvPr id="9" name="Shape 258"/>
          <p:cNvSpPr/>
          <p:nvPr/>
        </p:nvSpPr>
        <p:spPr>
          <a:xfrm>
            <a:off x="9064324" y="5772295"/>
            <a:ext cx="210910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Data Usage =</a:t>
            </a:r>
            <a:r>
              <a:rPr dirty="0" smtClean="0"/>
              <a:t> </a:t>
            </a:r>
            <a:r>
              <a:rPr lang="en-US" dirty="0" smtClean="0"/>
              <a:t>300 MB</a:t>
            </a:r>
            <a:endParaRPr dirty="0"/>
          </a:p>
        </p:txBody>
      </p:sp>
      <p:sp>
        <p:nvSpPr>
          <p:cNvPr id="10" name="Shape 251"/>
          <p:cNvSpPr/>
          <p:nvPr/>
        </p:nvSpPr>
        <p:spPr>
          <a:xfrm flipH="1">
            <a:off x="3515967" y="5564721"/>
            <a:ext cx="838199" cy="406401"/>
          </a:xfrm>
          <a:prstGeom prst="line">
            <a:avLst/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/>
            </a:pPr>
            <a:endParaRPr/>
          </a:p>
        </p:txBody>
      </p:sp>
      <p:sp>
        <p:nvSpPr>
          <p:cNvPr id="11" name="Shape 251"/>
          <p:cNvSpPr/>
          <p:nvPr/>
        </p:nvSpPr>
        <p:spPr>
          <a:xfrm>
            <a:off x="8634068" y="5564719"/>
            <a:ext cx="811323" cy="305464"/>
          </a:xfrm>
          <a:prstGeom prst="line">
            <a:avLst/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03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3: Similarity Match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800" y="1845733"/>
            <a:ext cx="10502900" cy="4437057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/>
              <a:t> Some particular individual(s) of interest (as </a:t>
            </a:r>
            <a:r>
              <a:rPr lang="en-US" i="1" dirty="0" smtClean="0"/>
              <a:t>target</a:t>
            </a:r>
            <a:r>
              <a:rPr lang="en-US" dirty="0" smtClean="0"/>
              <a:t>)</a:t>
            </a: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	e.g. “the existing most profitable customers of a company” </a:t>
            </a:r>
          </a:p>
          <a:p>
            <a:pPr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Goal</a:t>
            </a:r>
            <a:r>
              <a:rPr lang="en-US" dirty="0" smtClean="0">
                <a:sym typeface="Wingdings" panose="05000000000000000000" pitchFamily="2" charset="2"/>
              </a:rPr>
              <a:t>: identify 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similar individuals</a:t>
            </a:r>
            <a:r>
              <a:rPr lang="en-US" dirty="0" smtClean="0">
                <a:sym typeface="Wingdings" panose="05000000000000000000" pitchFamily="2" charset="2"/>
              </a:rPr>
              <a:t> based on data know about them</a:t>
            </a:r>
            <a:endParaRPr lang="en-US" dirty="0" smtClean="0"/>
          </a:p>
          <a:p>
            <a:pPr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 Output: a </a:t>
            </a:r>
            <a:r>
              <a:rPr lang="en-US" dirty="0" smtClean="0">
                <a:solidFill>
                  <a:srgbClr val="FF0000"/>
                </a:solidFill>
              </a:rPr>
              <a:t>predictive model </a:t>
            </a:r>
            <a:r>
              <a:rPr lang="en-US" dirty="0" smtClean="0"/>
              <a:t>(for targeted similarity search)</a:t>
            </a: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ym typeface="Wingdings" panose="05000000000000000000" pitchFamily="2" charset="2"/>
              </a:rPr>
              <a:t> Application:  --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product recommendation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	           (find people who are similar in term of their purchase history and product preference)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22" name="user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8379" y="4191652"/>
            <a:ext cx="5167290" cy="209113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275"/>
          <p:cNvSpPr/>
          <p:nvPr/>
        </p:nvSpPr>
        <p:spPr>
          <a:xfrm>
            <a:off x="3009214" y="4014656"/>
            <a:ext cx="732912" cy="2153273"/>
          </a:xfrm>
          <a:prstGeom prst="ellipse">
            <a:avLst/>
          </a:prstGeom>
          <a:noFill/>
          <a:ln w="38100" cap="flat">
            <a:solidFill>
              <a:schemeClr val="accent2">
                <a:hueOff val="597264"/>
                <a:satOff val="5158"/>
                <a:lumOff val="-17289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/>
            </a:pPr>
            <a:endParaRPr/>
          </a:p>
        </p:txBody>
      </p:sp>
      <p:pic>
        <p:nvPicPr>
          <p:cNvPr id="24" name="users2.jpg"/>
          <p:cNvPicPr>
            <a:picLocks noChangeAspect="1"/>
          </p:cNvPicPr>
          <p:nvPr/>
        </p:nvPicPr>
        <p:blipFill>
          <a:blip r:embed="rId4">
            <a:extLst/>
          </a:blip>
          <a:srcRect b="32903"/>
          <a:stretch>
            <a:fillRect/>
          </a:stretch>
        </p:blipFill>
        <p:spPr>
          <a:xfrm>
            <a:off x="7305972" y="4100343"/>
            <a:ext cx="2953801" cy="198189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6" name="Shape 275"/>
          <p:cNvSpPr/>
          <p:nvPr/>
        </p:nvSpPr>
        <p:spPr>
          <a:xfrm>
            <a:off x="8263889" y="4014656"/>
            <a:ext cx="560071" cy="2153273"/>
          </a:xfrm>
          <a:prstGeom prst="ellipse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/>
            </a:pPr>
            <a:endParaRPr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08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4: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800" y="1845733"/>
            <a:ext cx="10567670" cy="4437057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/>
              <a:t> Based on similarity (closeness), but </a:t>
            </a:r>
            <a:r>
              <a:rPr lang="en-US" dirty="0" smtClean="0">
                <a:solidFill>
                  <a:srgbClr val="0070C0"/>
                </a:solidFill>
              </a:rPr>
              <a:t>unsupervised</a:t>
            </a:r>
            <a:endParaRPr lang="en-US" dirty="0" smtClean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	i.e. </a:t>
            </a:r>
            <a:r>
              <a:rPr lang="en-US" dirty="0" smtClean="0"/>
              <a:t>no </a:t>
            </a:r>
            <a:r>
              <a:rPr lang="en-US" dirty="0"/>
              <a:t>specific target variables or </a:t>
            </a:r>
            <a:r>
              <a:rPr lang="en-US" dirty="0" smtClean="0"/>
              <a:t>individuals</a:t>
            </a:r>
            <a:endParaRPr lang="en-US" dirty="0" smtClean="0"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Goal</a:t>
            </a:r>
            <a:r>
              <a:rPr lang="en-US" dirty="0" smtClean="0">
                <a:sym typeface="Wingdings" panose="05000000000000000000" pitchFamily="2" charset="2"/>
              </a:rPr>
              <a:t>: group individuals in a population into different clusters such that: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ym typeface="Wingdings" panose="05000000000000000000" pitchFamily="2" charset="2"/>
              </a:rPr>
              <a:t>              individuals in the same cluster are more similar to each other than individuals in other clusters</a:t>
            </a:r>
            <a:endParaRPr lang="en-US" dirty="0" smtClean="0"/>
          </a:p>
          <a:p>
            <a:pPr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 Output: a </a:t>
            </a:r>
            <a:r>
              <a:rPr lang="en-US" dirty="0" smtClean="0">
                <a:solidFill>
                  <a:srgbClr val="FF0000"/>
                </a:solidFill>
              </a:rPr>
              <a:t>descriptive model </a:t>
            </a:r>
            <a:endParaRPr lang="en-US" dirty="0" smtClean="0"/>
          </a:p>
          <a:p>
            <a:pPr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ym typeface="Wingdings" panose="05000000000000000000" pitchFamily="2" charset="2"/>
              </a:rPr>
              <a:t> Application:  --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marketing: customer groups by consumer tastes/behavior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                            -- social networks: communities of users densely connected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  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406" y="4326018"/>
            <a:ext cx="1996104" cy="1956772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4378594"/>
            <a:ext cx="3179345" cy="18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893" y="4360682"/>
            <a:ext cx="1934551" cy="18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3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5: Co-occurrence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800" y="1845733"/>
            <a:ext cx="10567670" cy="4437057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/>
              <a:t> aka – frequent </a:t>
            </a:r>
            <a:r>
              <a:rPr lang="en-US" dirty="0" err="1" smtClean="0"/>
              <a:t>itemset</a:t>
            </a:r>
            <a:r>
              <a:rPr lang="en-US" dirty="0" smtClean="0"/>
              <a:t> mining, association rule discovery, market-basket analysis</a:t>
            </a:r>
            <a:endParaRPr lang="en-US" dirty="0" smtClean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Goal</a:t>
            </a:r>
            <a:r>
              <a:rPr lang="en-US" dirty="0" smtClean="0">
                <a:sym typeface="Wingdings" panose="05000000000000000000" pitchFamily="2" charset="2"/>
              </a:rPr>
              <a:t>: </a:t>
            </a:r>
            <a:r>
              <a:rPr lang="en-US" dirty="0"/>
              <a:t>find </a:t>
            </a:r>
            <a:r>
              <a:rPr lang="en-US" i="1" dirty="0"/>
              <a:t>associations</a:t>
            </a:r>
            <a:r>
              <a:rPr lang="en-US" dirty="0"/>
              <a:t> between entities based on transactions involving </a:t>
            </a:r>
            <a:r>
              <a:rPr lang="en-US" dirty="0" smtClean="0"/>
              <a:t>them</a:t>
            </a: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ym typeface="Wingdings" panose="05000000000000000000" pitchFamily="2" charset="2"/>
              </a:rPr>
              <a:t>              (products frequently purchased together)</a:t>
            </a:r>
            <a:endParaRPr lang="en-US" dirty="0" smtClean="0"/>
          </a:p>
          <a:p>
            <a:pPr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 Output: a </a:t>
            </a:r>
            <a:r>
              <a:rPr lang="en-US" dirty="0" smtClean="0">
                <a:solidFill>
                  <a:srgbClr val="FF0000"/>
                </a:solidFill>
              </a:rPr>
              <a:t>descriptive model </a:t>
            </a:r>
            <a:endParaRPr lang="en-US" dirty="0" smtClean="0"/>
          </a:p>
          <a:p>
            <a:pPr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ym typeface="Wingdings" panose="05000000000000000000" pitchFamily="2" charset="2"/>
              </a:rPr>
              <a:t> Application:  --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marketing: increase revenue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                           -- recommendation systems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  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4" descr="http://thumbs.dreamstime.com/z/market-basket-734783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3"/>
          <a:stretch/>
        </p:blipFill>
        <p:spPr bwMode="auto">
          <a:xfrm>
            <a:off x="2885440" y="4259409"/>
            <a:ext cx="2067560" cy="198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3.bp.blogspot.com/-471oYtDAmkg/Ujte6RAQBjI/AAAAAAAAAr4/KbUP5lcM6g8/s1600/photo-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21" y="4259409"/>
            <a:ext cx="2278179" cy="170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6: Profiling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800" y="1845733"/>
            <a:ext cx="10567670" cy="4437057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/>
              <a:t> aka – behavior description</a:t>
            </a:r>
            <a:endParaRPr lang="en-US" dirty="0" smtClean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Goal</a:t>
            </a:r>
            <a:r>
              <a:rPr lang="en-US" dirty="0" smtClean="0">
                <a:sym typeface="Wingdings" panose="05000000000000000000" pitchFamily="2" charset="2"/>
              </a:rPr>
              <a:t>: </a:t>
            </a:r>
            <a:r>
              <a:rPr lang="en-US" dirty="0" smtClean="0"/>
              <a:t>characterize the </a:t>
            </a:r>
            <a:r>
              <a:rPr lang="en-US" dirty="0" smtClean="0">
                <a:solidFill>
                  <a:srgbClr val="0070C0"/>
                </a:solidFill>
              </a:rPr>
              <a:t>typical behavior</a:t>
            </a:r>
            <a:r>
              <a:rPr lang="en-US" dirty="0" smtClean="0"/>
              <a:t> of an individual, group, or population</a:t>
            </a: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ym typeface="Wingdings" panose="05000000000000000000" pitchFamily="2" charset="2"/>
              </a:rPr>
              <a:t>              (establish behavioral norms)</a:t>
            </a:r>
            <a:endParaRPr lang="en-US" dirty="0" smtClean="0"/>
          </a:p>
          <a:p>
            <a:pPr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 Output: a </a:t>
            </a:r>
            <a:r>
              <a:rPr lang="en-US" dirty="0" smtClean="0">
                <a:solidFill>
                  <a:srgbClr val="FF0000"/>
                </a:solidFill>
              </a:rPr>
              <a:t>descriptive model </a:t>
            </a:r>
            <a:endParaRPr lang="en-US" dirty="0" smtClean="0"/>
          </a:p>
          <a:p>
            <a:pPr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ym typeface="Wingdings" panose="05000000000000000000" pitchFamily="2" charset="2"/>
              </a:rPr>
              <a:t> Application:  --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fraud detection (monitoring fraudulent charges of one’s credit card)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                           -- anomaly detection (terrorist)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  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817" y="4255709"/>
            <a:ext cx="22193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0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Overview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3"/>
            <a:ext cx="9923647" cy="44725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200" dirty="0" smtClean="0"/>
              <a:t> </a:t>
            </a:r>
            <a:r>
              <a:rPr lang="en-US" sz="2200" b="1" dirty="0" smtClean="0"/>
              <a:t>Objective</a:t>
            </a:r>
            <a:r>
              <a:rPr lang="en-US" sz="2200" dirty="0" smtClean="0"/>
              <a:t>: </a:t>
            </a:r>
          </a:p>
          <a:p>
            <a:pPr marL="201168" lvl="1" indent="0">
              <a:spcAft>
                <a:spcPts val="0"/>
              </a:spcAft>
              <a:buNone/>
            </a:pPr>
            <a:r>
              <a:rPr lang="en-US" sz="2000" dirty="0" smtClean="0"/>
              <a:t>  1. Learn </a:t>
            </a:r>
            <a:r>
              <a:rPr lang="en-US" sz="2000" dirty="0"/>
              <a:t>the </a:t>
            </a:r>
            <a:r>
              <a:rPr lang="en-US" sz="2000" dirty="0" smtClean="0"/>
              <a:t>basics of data science, particularly data mining (predictive analytics)     </a:t>
            </a:r>
          </a:p>
          <a:p>
            <a:pPr marL="201168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2. Focus on building predictive models and finding patterns in data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 smtClean="0"/>
              <a:t> </a:t>
            </a:r>
            <a:r>
              <a:rPr lang="en-US" sz="2200" b="1" dirty="0" smtClean="0"/>
              <a:t>Main topics</a:t>
            </a:r>
            <a:r>
              <a:rPr lang="en-US" sz="2200" dirty="0" smtClean="0"/>
              <a:t>: </a:t>
            </a:r>
          </a:p>
          <a:p>
            <a:pPr lvl="1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 </a:t>
            </a:r>
            <a:r>
              <a:rPr lang="en-US" sz="2000" i="1" u="sng" dirty="0" smtClean="0"/>
              <a:t>Knowledge discovery process (CRISP-DM)</a:t>
            </a:r>
          </a:p>
          <a:p>
            <a:pPr marL="292608" lvl="1" indent="0">
              <a:spcAft>
                <a:spcPts val="600"/>
              </a:spcAft>
              <a:buNone/>
            </a:pPr>
            <a:r>
              <a:rPr lang="en-US" sz="2000" dirty="0" smtClean="0"/>
              <a:t>      data </a:t>
            </a:r>
            <a:r>
              <a:rPr lang="en-US" sz="2000" dirty="0"/>
              <a:t>cleansing &amp; </a:t>
            </a:r>
            <a:r>
              <a:rPr lang="en-US" sz="2000" dirty="0" smtClean="0"/>
              <a:t>transformation, data visualization, model </a:t>
            </a:r>
            <a:r>
              <a:rPr lang="en-US" sz="2000" dirty="0"/>
              <a:t>evaluation &amp; </a:t>
            </a:r>
            <a:r>
              <a:rPr lang="en-US" sz="2000" dirty="0" smtClean="0"/>
              <a:t>comparison </a:t>
            </a:r>
            <a:endParaRPr lang="en-US" sz="2000" dirty="0"/>
          </a:p>
          <a:p>
            <a:pPr lvl="1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dirty="0" smtClean="0"/>
              <a:t> </a:t>
            </a:r>
            <a:r>
              <a:rPr lang="en-US" sz="2000" i="1" u="sng" dirty="0" smtClean="0"/>
              <a:t>Predictive modeling techniques</a:t>
            </a:r>
          </a:p>
          <a:p>
            <a:pPr marL="201168" lvl="1" indent="0">
              <a:spcAft>
                <a:spcPts val="0"/>
              </a:spcAft>
              <a:buNone/>
            </a:pPr>
            <a:r>
              <a:rPr lang="en-US" sz="2000" dirty="0" smtClean="0"/>
              <a:t>        decision trees, logistic regression, support vector machines, k-nearest neighbors,</a:t>
            </a:r>
          </a:p>
          <a:p>
            <a:pPr marL="201168" lvl="1" indent="0">
              <a:spcAft>
                <a:spcPts val="600"/>
              </a:spcAft>
              <a:buNone/>
            </a:pPr>
            <a:r>
              <a:rPr lang="en-US" sz="2000" dirty="0" smtClean="0"/>
              <a:t>        artificial neural networks, ensemble methods</a:t>
            </a:r>
          </a:p>
          <a:p>
            <a:pPr lvl="1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dirty="0" smtClean="0"/>
              <a:t> </a:t>
            </a:r>
            <a:r>
              <a:rPr lang="en-US" sz="2000" i="1" u="sng" dirty="0" smtClean="0"/>
              <a:t>Clustering</a:t>
            </a:r>
            <a:endParaRPr lang="en-US" sz="2000" i="1" u="sng" dirty="0"/>
          </a:p>
          <a:p>
            <a:pPr marL="201168" lvl="1" indent="0">
              <a:spcAft>
                <a:spcPts val="600"/>
              </a:spcAft>
              <a:buNone/>
            </a:pPr>
            <a:r>
              <a:rPr lang="en-US" sz="2000" dirty="0" smtClean="0"/>
              <a:t>         hierarchical clustering, K-means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 smtClean="0"/>
              <a:t> </a:t>
            </a:r>
            <a:r>
              <a:rPr lang="en-US" sz="2000" i="1" u="sng" dirty="0" smtClean="0"/>
              <a:t>Association </a:t>
            </a:r>
            <a:r>
              <a:rPr lang="en-US" sz="2000" i="1" u="sng" dirty="0"/>
              <a:t>rules and correlation analysis</a:t>
            </a:r>
          </a:p>
          <a:p>
            <a:pPr>
              <a:spcBef>
                <a:spcPts val="1800"/>
              </a:spcBef>
              <a:buFont typeface="Wingdings" panose="05000000000000000000" pitchFamily="2" charset="2"/>
              <a:buChar char="q"/>
            </a:pPr>
            <a:endParaRPr lang="en-US" dirty="0" smtClean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9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7: Link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800" y="1936858"/>
            <a:ext cx="4645696" cy="4345932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Goal</a:t>
            </a:r>
            <a:r>
              <a:rPr lang="en-US" dirty="0" smtClean="0">
                <a:sym typeface="Wingdings" panose="05000000000000000000" pitchFamily="2" charset="2"/>
              </a:rPr>
              <a:t>: </a:t>
            </a:r>
            <a:r>
              <a:rPr lang="en-US" dirty="0" smtClean="0"/>
              <a:t>predict the connections between 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            data items (objects of interest)</a:t>
            </a:r>
            <a:endParaRPr lang="en-US" dirty="0" smtClean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 Output: a </a:t>
            </a:r>
            <a:r>
              <a:rPr lang="en-US" dirty="0" smtClean="0">
                <a:solidFill>
                  <a:srgbClr val="FF0000"/>
                </a:solidFill>
              </a:rPr>
              <a:t>predictive model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ym typeface="Wingdings" panose="05000000000000000000" pitchFamily="2" charset="2"/>
              </a:rPr>
              <a:t>       -- suggest </a:t>
            </a:r>
            <a:r>
              <a:rPr lang="en-US" dirty="0">
                <a:sym typeface="Wingdings" panose="05000000000000000000" pitchFamily="2" charset="2"/>
              </a:rPr>
              <a:t>a link should </a:t>
            </a:r>
            <a:r>
              <a:rPr lang="en-US" dirty="0" smtClean="0">
                <a:sym typeface="Wingdings" panose="05000000000000000000" pitchFamily="2" charset="2"/>
              </a:rPr>
              <a:t>exist,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-- estimate </a:t>
            </a:r>
            <a:r>
              <a:rPr lang="en-US" dirty="0">
                <a:sym typeface="Wingdings" panose="05000000000000000000" pitchFamily="2" charset="2"/>
              </a:rPr>
              <a:t>the strength of the </a:t>
            </a:r>
            <a:r>
              <a:rPr lang="en-US" dirty="0" smtClean="0">
                <a:sym typeface="Wingdings" panose="05000000000000000000" pitchFamily="2" charset="2"/>
              </a:rPr>
              <a:t>link</a:t>
            </a: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ym typeface="Wingdings" panose="05000000000000000000" pitchFamily="2" charset="2"/>
              </a:rPr>
              <a:t> Application: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--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social network analysis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sp>
        <p:nvSpPr>
          <p:cNvPr id="37" name="Shape 320"/>
          <p:cNvSpPr/>
          <p:nvPr/>
        </p:nvSpPr>
        <p:spPr>
          <a:xfrm flipH="1">
            <a:off x="7170302" y="2493096"/>
            <a:ext cx="661997" cy="1671658"/>
          </a:xfrm>
          <a:prstGeom prst="line">
            <a:avLst/>
          </a:prstGeom>
          <a:ln w="25400">
            <a:solidFill>
              <a:srgbClr val="414141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grpSp>
        <p:nvGrpSpPr>
          <p:cNvPr id="38" name="Group 349"/>
          <p:cNvGrpSpPr/>
          <p:nvPr/>
        </p:nvGrpSpPr>
        <p:grpSpPr>
          <a:xfrm>
            <a:off x="6844831" y="1997927"/>
            <a:ext cx="4341531" cy="4060125"/>
            <a:chOff x="0" y="0"/>
            <a:chExt cx="4341529" cy="4060123"/>
          </a:xfrm>
        </p:grpSpPr>
        <p:sp>
          <p:nvSpPr>
            <p:cNvPr id="39" name="Shape 324"/>
            <p:cNvSpPr/>
            <p:nvPr/>
          </p:nvSpPr>
          <p:spPr>
            <a:xfrm flipH="1" flipV="1">
              <a:off x="1255227" y="458892"/>
              <a:ext cx="2756396" cy="2009990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grpSp>
          <p:nvGrpSpPr>
            <p:cNvPr id="40" name="Group 348"/>
            <p:cNvGrpSpPr/>
            <p:nvPr/>
          </p:nvGrpSpPr>
          <p:grpSpPr>
            <a:xfrm>
              <a:off x="0" y="0"/>
              <a:ext cx="4341530" cy="4060124"/>
              <a:chOff x="0" y="0"/>
              <a:chExt cx="4341529" cy="4060123"/>
            </a:xfrm>
          </p:grpSpPr>
          <p:sp>
            <p:nvSpPr>
              <p:cNvPr id="41" name="Shape 325"/>
              <p:cNvSpPr/>
              <p:nvPr/>
            </p:nvSpPr>
            <p:spPr>
              <a:xfrm flipH="1" flipV="1">
                <a:off x="1128227" y="331892"/>
                <a:ext cx="1045813" cy="3387688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2" name="Shape 326"/>
              <p:cNvSpPr/>
              <p:nvPr/>
            </p:nvSpPr>
            <p:spPr>
              <a:xfrm flipV="1">
                <a:off x="2168568" y="204891"/>
                <a:ext cx="1276155" cy="350811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3" name="Shape 327"/>
              <p:cNvSpPr/>
              <p:nvPr/>
            </p:nvSpPr>
            <p:spPr>
              <a:xfrm>
                <a:off x="334779" y="2364958"/>
                <a:ext cx="3624563" cy="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4" name="Shape 328"/>
              <p:cNvSpPr/>
              <p:nvPr/>
            </p:nvSpPr>
            <p:spPr>
              <a:xfrm>
                <a:off x="171725" y="2287781"/>
                <a:ext cx="1891749" cy="146586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5" name="Shape 329"/>
              <p:cNvSpPr/>
              <p:nvPr/>
            </p:nvSpPr>
            <p:spPr>
              <a:xfrm flipH="1">
                <a:off x="2164771" y="2361998"/>
                <a:ext cx="1822873" cy="1523036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6" name="Shape 330"/>
              <p:cNvSpPr/>
              <p:nvPr/>
            </p:nvSpPr>
            <p:spPr>
              <a:xfrm flipH="1">
                <a:off x="317766" y="427491"/>
                <a:ext cx="2949378" cy="1940929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7" name="Shape 331"/>
              <p:cNvSpPr/>
              <p:nvPr/>
            </p:nvSpPr>
            <p:spPr>
              <a:xfrm flipH="1" flipV="1">
                <a:off x="3353679" y="368816"/>
                <a:ext cx="741711" cy="2021697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8" name="Shape 332"/>
              <p:cNvSpPr/>
              <p:nvPr/>
            </p:nvSpPr>
            <p:spPr>
              <a:xfrm flipH="1" flipV="1">
                <a:off x="1103473" y="360659"/>
                <a:ext cx="2354153" cy="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grpSp>
            <p:nvGrpSpPr>
              <p:cNvPr id="49" name="Group 335"/>
              <p:cNvGrpSpPr/>
              <p:nvPr/>
            </p:nvGrpSpPr>
            <p:grpSpPr>
              <a:xfrm>
                <a:off x="800099" y="43159"/>
                <a:ext cx="635001" cy="635001"/>
                <a:chOff x="0" y="0"/>
                <a:chExt cx="635000" cy="635000"/>
              </a:xfrm>
            </p:grpSpPr>
            <p:sp>
              <p:nvSpPr>
                <p:cNvPr id="62" name="Shape 333"/>
                <p:cNvSpPr/>
                <p:nvPr/>
              </p:nvSpPr>
              <p:spPr>
                <a:xfrm>
                  <a:off x="0" y="0"/>
                  <a:ext cx="635000" cy="635000"/>
                </a:xfrm>
                <a:prstGeom prst="ellips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  <a:effectLst>
                        <a:outerShdw blurRad="25400" dist="33948" dir="2700000" rotWithShape="0">
                          <a:srgbClr val="3B3936"/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" name="Shape 334"/>
                <p:cNvSpPr/>
                <p:nvPr/>
              </p:nvSpPr>
              <p:spPr>
                <a:xfrm>
                  <a:off x="195667" y="49520"/>
                  <a:ext cx="351384" cy="508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r>
                    <a:rPr dirty="0"/>
                    <a:t>A</a:t>
                  </a:r>
                </a:p>
              </p:txBody>
            </p:sp>
          </p:grpSp>
          <p:grpSp>
            <p:nvGrpSpPr>
              <p:cNvPr id="50" name="Group 338"/>
              <p:cNvGrpSpPr/>
              <p:nvPr/>
            </p:nvGrpSpPr>
            <p:grpSpPr>
              <a:xfrm>
                <a:off x="3025599" y="0"/>
                <a:ext cx="635001" cy="635000"/>
                <a:chOff x="0" y="0"/>
                <a:chExt cx="635000" cy="635000"/>
              </a:xfrm>
            </p:grpSpPr>
            <p:sp>
              <p:nvSpPr>
                <p:cNvPr id="60" name="Shape 336"/>
                <p:cNvSpPr/>
                <p:nvPr/>
              </p:nvSpPr>
              <p:spPr>
                <a:xfrm>
                  <a:off x="0" y="0"/>
                  <a:ext cx="635000" cy="635000"/>
                </a:xfrm>
                <a:prstGeom prst="ellips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  <a:effectLst>
                        <a:outerShdw blurRad="25400" dist="33948" dir="2700000" rotWithShape="0">
                          <a:srgbClr val="3B3936"/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1" name="Shape 337"/>
                <p:cNvSpPr/>
                <p:nvPr/>
              </p:nvSpPr>
              <p:spPr>
                <a:xfrm>
                  <a:off x="167258" y="63499"/>
                  <a:ext cx="300484" cy="508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r>
                    <a:t>B</a:t>
                  </a:r>
                </a:p>
              </p:txBody>
            </p:sp>
          </p:grpSp>
          <p:grpSp>
            <p:nvGrpSpPr>
              <p:cNvPr id="51" name="Group 341"/>
              <p:cNvGrpSpPr/>
              <p:nvPr/>
            </p:nvGrpSpPr>
            <p:grpSpPr>
              <a:xfrm>
                <a:off x="3706529" y="2045869"/>
                <a:ext cx="635001" cy="635001"/>
                <a:chOff x="0" y="0"/>
                <a:chExt cx="635000" cy="635000"/>
              </a:xfrm>
            </p:grpSpPr>
            <p:sp>
              <p:nvSpPr>
                <p:cNvPr id="58" name="Shape 339"/>
                <p:cNvSpPr/>
                <p:nvPr/>
              </p:nvSpPr>
              <p:spPr>
                <a:xfrm>
                  <a:off x="0" y="0"/>
                  <a:ext cx="635000" cy="635000"/>
                </a:xfrm>
                <a:prstGeom prst="ellips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  <a:effectLst>
                        <a:outerShdw blurRad="25400" dist="33948" dir="2700000" rotWithShape="0">
                          <a:srgbClr val="3B3936"/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9" name="Shape 340"/>
                <p:cNvSpPr/>
                <p:nvPr/>
              </p:nvSpPr>
              <p:spPr>
                <a:xfrm>
                  <a:off x="152300" y="63499"/>
                  <a:ext cx="330400" cy="508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r>
                    <a:t>C</a:t>
                  </a:r>
                </a:p>
              </p:txBody>
            </p:sp>
          </p:grpSp>
          <p:grpSp>
            <p:nvGrpSpPr>
              <p:cNvPr id="52" name="Group 344"/>
              <p:cNvGrpSpPr/>
              <p:nvPr/>
            </p:nvGrpSpPr>
            <p:grpSpPr>
              <a:xfrm>
                <a:off x="1829560" y="3425123"/>
                <a:ext cx="635001" cy="635001"/>
                <a:chOff x="0" y="0"/>
                <a:chExt cx="635000" cy="635000"/>
              </a:xfrm>
            </p:grpSpPr>
            <p:sp>
              <p:nvSpPr>
                <p:cNvPr id="56" name="Shape 342"/>
                <p:cNvSpPr/>
                <p:nvPr/>
              </p:nvSpPr>
              <p:spPr>
                <a:xfrm>
                  <a:off x="0" y="0"/>
                  <a:ext cx="635000" cy="635000"/>
                </a:xfrm>
                <a:prstGeom prst="ellips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  <a:effectLst>
                        <a:outerShdw blurRad="25400" dist="33948" dir="2700000" rotWithShape="0">
                          <a:srgbClr val="3B3936"/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7" name="Shape 343"/>
                <p:cNvSpPr/>
                <p:nvPr/>
              </p:nvSpPr>
              <p:spPr>
                <a:xfrm>
                  <a:off x="195117" y="100862"/>
                  <a:ext cx="350194" cy="508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r>
                    <a:rPr dirty="0"/>
                    <a:t>D</a:t>
                  </a:r>
                </a:p>
              </p:txBody>
            </p:sp>
          </p:grpSp>
          <p:grpSp>
            <p:nvGrpSpPr>
              <p:cNvPr id="53" name="Group 347"/>
              <p:cNvGrpSpPr/>
              <p:nvPr/>
            </p:nvGrpSpPr>
            <p:grpSpPr>
              <a:xfrm>
                <a:off x="0" y="2045869"/>
                <a:ext cx="635000" cy="635001"/>
                <a:chOff x="0" y="0"/>
                <a:chExt cx="635000" cy="635000"/>
              </a:xfrm>
            </p:grpSpPr>
            <p:sp>
              <p:nvSpPr>
                <p:cNvPr id="54" name="Shape 345"/>
                <p:cNvSpPr/>
                <p:nvPr/>
              </p:nvSpPr>
              <p:spPr>
                <a:xfrm>
                  <a:off x="0" y="0"/>
                  <a:ext cx="635000" cy="635000"/>
                </a:xfrm>
                <a:prstGeom prst="ellips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  <a:effectLst>
                        <a:outerShdw blurRad="25400" dist="33948" dir="2700000" rotWithShape="0">
                          <a:srgbClr val="3B3936"/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5" name="Shape 346"/>
                <p:cNvSpPr/>
                <p:nvPr/>
              </p:nvSpPr>
              <p:spPr>
                <a:xfrm>
                  <a:off x="167258" y="63499"/>
                  <a:ext cx="300484" cy="508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r>
                    <a:t>E</a:t>
                  </a:r>
                </a:p>
              </p:txBody>
            </p:sp>
          </p:grpSp>
        </p:grpSp>
      </p:grpSp>
      <p:grpSp>
        <p:nvGrpSpPr>
          <p:cNvPr id="64" name="Group 352"/>
          <p:cNvGrpSpPr/>
          <p:nvPr/>
        </p:nvGrpSpPr>
        <p:grpSpPr>
          <a:xfrm>
            <a:off x="6939552" y="1889651"/>
            <a:ext cx="4581414" cy="870609"/>
            <a:chOff x="0" y="0"/>
            <a:chExt cx="5023155" cy="1255253"/>
          </a:xfrm>
        </p:grpSpPr>
        <p:pic>
          <p:nvPicPr>
            <p:cNvPr id="65" name="user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035" t="46991" r="71607"/>
            <a:stretch>
              <a:fillRect/>
            </a:stretch>
          </p:blipFill>
          <p:spPr>
            <a:xfrm>
              <a:off x="3987972" y="0"/>
              <a:ext cx="1035184" cy="12552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" name="user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876" t="52938" r="87792"/>
            <a:stretch>
              <a:fillRect/>
            </a:stretch>
          </p:blipFill>
          <p:spPr>
            <a:xfrm>
              <a:off x="0" y="68063"/>
              <a:ext cx="854244" cy="1119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7" name="users.png"/>
          <p:cNvPicPr>
            <a:picLocks noChangeAspect="1"/>
          </p:cNvPicPr>
          <p:nvPr/>
        </p:nvPicPr>
        <p:blipFill>
          <a:blip r:embed="rId4">
            <a:extLst/>
          </a:blip>
          <a:srcRect l="57767" t="49649" r="30134"/>
          <a:stretch>
            <a:fillRect/>
          </a:stretch>
        </p:blipFill>
        <p:spPr>
          <a:xfrm>
            <a:off x="9510224" y="5290351"/>
            <a:ext cx="780467" cy="84385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8" name="users.png"/>
          <p:cNvPicPr>
            <a:picLocks noChangeAspect="1"/>
          </p:cNvPicPr>
          <p:nvPr/>
        </p:nvPicPr>
        <p:blipFill>
          <a:blip r:embed="rId4">
            <a:extLst/>
          </a:blip>
          <a:srcRect l="43429" t="49183" r="43429"/>
          <a:stretch>
            <a:fillRect/>
          </a:stretch>
        </p:blipFill>
        <p:spPr>
          <a:xfrm>
            <a:off x="11139118" y="3867639"/>
            <a:ext cx="832240" cy="83614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9" name="users.png"/>
          <p:cNvPicPr>
            <a:picLocks noChangeAspect="1"/>
          </p:cNvPicPr>
          <p:nvPr/>
        </p:nvPicPr>
        <p:blipFill>
          <a:blip r:embed="rId4">
            <a:extLst/>
          </a:blip>
          <a:srcRect l="57793" r="29107" b="49051"/>
          <a:stretch>
            <a:fillRect/>
          </a:stretch>
        </p:blipFill>
        <p:spPr>
          <a:xfrm>
            <a:off x="6146137" y="3910798"/>
            <a:ext cx="784783" cy="79298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33030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7: Link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800" y="1936858"/>
            <a:ext cx="4645696" cy="4345932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Goal</a:t>
            </a:r>
            <a:r>
              <a:rPr lang="en-US" dirty="0" smtClean="0">
                <a:sym typeface="Wingdings" panose="05000000000000000000" pitchFamily="2" charset="2"/>
              </a:rPr>
              <a:t>: </a:t>
            </a:r>
            <a:r>
              <a:rPr lang="en-US" dirty="0" smtClean="0"/>
              <a:t>predict the connections between 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            data items (objects of interest)</a:t>
            </a:r>
            <a:endParaRPr lang="en-US" dirty="0" smtClean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 Output: a </a:t>
            </a:r>
            <a:r>
              <a:rPr lang="en-US" dirty="0" smtClean="0">
                <a:solidFill>
                  <a:srgbClr val="FF0000"/>
                </a:solidFill>
              </a:rPr>
              <a:t>predictive model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ym typeface="Wingdings" panose="05000000000000000000" pitchFamily="2" charset="2"/>
              </a:rPr>
              <a:t>       -- suggest </a:t>
            </a:r>
            <a:r>
              <a:rPr lang="en-US" dirty="0">
                <a:sym typeface="Wingdings" panose="05000000000000000000" pitchFamily="2" charset="2"/>
              </a:rPr>
              <a:t>a link should </a:t>
            </a:r>
            <a:r>
              <a:rPr lang="en-US" dirty="0" smtClean="0">
                <a:sym typeface="Wingdings" panose="05000000000000000000" pitchFamily="2" charset="2"/>
              </a:rPr>
              <a:t>exist,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-- estimate </a:t>
            </a:r>
            <a:r>
              <a:rPr lang="en-US" dirty="0">
                <a:sym typeface="Wingdings" panose="05000000000000000000" pitchFamily="2" charset="2"/>
              </a:rPr>
              <a:t>the strength of the </a:t>
            </a:r>
            <a:r>
              <a:rPr lang="en-US" dirty="0" smtClean="0">
                <a:sym typeface="Wingdings" panose="05000000000000000000" pitchFamily="2" charset="2"/>
              </a:rPr>
              <a:t>link</a:t>
            </a: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ym typeface="Wingdings" panose="05000000000000000000" pitchFamily="2" charset="2"/>
              </a:rPr>
              <a:t> Application: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--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social network analysis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       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-- recommender systems</a:t>
            </a:r>
            <a:r>
              <a:rPr lang="en-US" dirty="0" smtClean="0">
                <a:sym typeface="Wingdings" panose="05000000000000000000" pitchFamily="2" charset="2"/>
              </a:rPr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sp>
        <p:nvSpPr>
          <p:cNvPr id="37" name="Shape 320"/>
          <p:cNvSpPr/>
          <p:nvPr/>
        </p:nvSpPr>
        <p:spPr>
          <a:xfrm>
            <a:off x="7422271" y="4621938"/>
            <a:ext cx="1357548" cy="949604"/>
          </a:xfrm>
          <a:prstGeom prst="line">
            <a:avLst/>
          </a:prstGeom>
          <a:ln w="25400">
            <a:solidFill>
              <a:srgbClr val="414141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grpSp>
        <p:nvGrpSpPr>
          <p:cNvPr id="38" name="Group 349"/>
          <p:cNvGrpSpPr/>
          <p:nvPr/>
        </p:nvGrpSpPr>
        <p:grpSpPr>
          <a:xfrm>
            <a:off x="6844831" y="1997927"/>
            <a:ext cx="4341533" cy="4060127"/>
            <a:chOff x="0" y="0"/>
            <a:chExt cx="4341531" cy="4060125"/>
          </a:xfrm>
        </p:grpSpPr>
        <p:sp>
          <p:nvSpPr>
            <p:cNvPr id="39" name="Shape 324"/>
            <p:cNvSpPr/>
            <p:nvPr/>
          </p:nvSpPr>
          <p:spPr>
            <a:xfrm flipH="1" flipV="1">
              <a:off x="1255227" y="458892"/>
              <a:ext cx="2756396" cy="2009990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grpSp>
          <p:nvGrpSpPr>
            <p:cNvPr id="40" name="Group 348"/>
            <p:cNvGrpSpPr/>
            <p:nvPr/>
          </p:nvGrpSpPr>
          <p:grpSpPr>
            <a:xfrm>
              <a:off x="0" y="0"/>
              <a:ext cx="4341531" cy="4060125"/>
              <a:chOff x="0" y="0"/>
              <a:chExt cx="4341530" cy="4060124"/>
            </a:xfrm>
          </p:grpSpPr>
          <p:sp>
            <p:nvSpPr>
              <p:cNvPr id="41" name="Shape 325"/>
              <p:cNvSpPr/>
              <p:nvPr/>
            </p:nvSpPr>
            <p:spPr>
              <a:xfrm flipH="1" flipV="1">
                <a:off x="1128227" y="331892"/>
                <a:ext cx="1045813" cy="3387688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3" name="Shape 327"/>
              <p:cNvSpPr/>
              <p:nvPr/>
            </p:nvSpPr>
            <p:spPr>
              <a:xfrm>
                <a:off x="334779" y="2364958"/>
                <a:ext cx="3624563" cy="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6" name="Shape 330"/>
              <p:cNvSpPr/>
              <p:nvPr/>
            </p:nvSpPr>
            <p:spPr>
              <a:xfrm flipH="1">
                <a:off x="317766" y="427491"/>
                <a:ext cx="2949378" cy="1940929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8" name="Shape 332"/>
              <p:cNvSpPr/>
              <p:nvPr/>
            </p:nvSpPr>
            <p:spPr>
              <a:xfrm flipH="1" flipV="1">
                <a:off x="1103473" y="360659"/>
                <a:ext cx="2354153" cy="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grpSp>
            <p:nvGrpSpPr>
              <p:cNvPr id="49" name="Group 335"/>
              <p:cNvGrpSpPr/>
              <p:nvPr/>
            </p:nvGrpSpPr>
            <p:grpSpPr>
              <a:xfrm>
                <a:off x="800099" y="43159"/>
                <a:ext cx="635001" cy="635001"/>
                <a:chOff x="0" y="0"/>
                <a:chExt cx="635000" cy="635000"/>
              </a:xfrm>
            </p:grpSpPr>
            <p:sp>
              <p:nvSpPr>
                <p:cNvPr id="62" name="Shape 333"/>
                <p:cNvSpPr/>
                <p:nvPr/>
              </p:nvSpPr>
              <p:spPr>
                <a:xfrm>
                  <a:off x="0" y="0"/>
                  <a:ext cx="635000" cy="635000"/>
                </a:xfrm>
                <a:prstGeom prst="ellips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  <a:effectLst>
                        <a:outerShdw blurRad="25400" dist="33948" dir="2700000" rotWithShape="0">
                          <a:srgbClr val="3B3936"/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" name="Shape 334"/>
                <p:cNvSpPr/>
                <p:nvPr/>
              </p:nvSpPr>
              <p:spPr>
                <a:xfrm>
                  <a:off x="146634" y="128742"/>
                  <a:ext cx="338233" cy="3795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r>
                    <a:rPr lang="en-US" dirty="0" smtClean="0"/>
                    <a:t>P1</a:t>
                  </a:r>
                  <a:endParaRPr dirty="0"/>
                </a:p>
              </p:txBody>
            </p:sp>
          </p:grpSp>
          <p:grpSp>
            <p:nvGrpSpPr>
              <p:cNvPr id="50" name="Group 338"/>
              <p:cNvGrpSpPr/>
              <p:nvPr/>
            </p:nvGrpSpPr>
            <p:grpSpPr>
              <a:xfrm>
                <a:off x="3025599" y="0"/>
                <a:ext cx="635001" cy="635000"/>
                <a:chOff x="0" y="0"/>
                <a:chExt cx="635000" cy="635000"/>
              </a:xfrm>
            </p:grpSpPr>
            <p:sp>
              <p:nvSpPr>
                <p:cNvPr id="60" name="Shape 336"/>
                <p:cNvSpPr/>
                <p:nvPr/>
              </p:nvSpPr>
              <p:spPr>
                <a:xfrm>
                  <a:off x="0" y="0"/>
                  <a:ext cx="635000" cy="635000"/>
                </a:xfrm>
                <a:prstGeom prst="ellips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  <a:effectLst>
                        <a:outerShdw blurRad="25400" dist="33948" dir="2700000" rotWithShape="0">
                          <a:srgbClr val="3B3936"/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1" name="Shape 337"/>
                <p:cNvSpPr/>
                <p:nvPr/>
              </p:nvSpPr>
              <p:spPr>
                <a:xfrm>
                  <a:off x="138135" y="123765"/>
                  <a:ext cx="416780" cy="3795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r>
                    <a:rPr lang="en-US" dirty="0" smtClean="0"/>
                    <a:t>M1</a:t>
                  </a:r>
                  <a:endParaRPr dirty="0"/>
                </a:p>
              </p:txBody>
            </p:sp>
          </p:grpSp>
          <p:grpSp>
            <p:nvGrpSpPr>
              <p:cNvPr id="51" name="Group 341"/>
              <p:cNvGrpSpPr/>
              <p:nvPr/>
            </p:nvGrpSpPr>
            <p:grpSpPr>
              <a:xfrm>
                <a:off x="3706529" y="2045869"/>
                <a:ext cx="635001" cy="635001"/>
                <a:chOff x="0" y="0"/>
                <a:chExt cx="635000" cy="635000"/>
              </a:xfrm>
            </p:grpSpPr>
            <p:sp>
              <p:nvSpPr>
                <p:cNvPr id="58" name="Shape 339"/>
                <p:cNvSpPr/>
                <p:nvPr/>
              </p:nvSpPr>
              <p:spPr>
                <a:xfrm>
                  <a:off x="0" y="0"/>
                  <a:ext cx="635000" cy="635000"/>
                </a:xfrm>
                <a:prstGeom prst="ellips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  <a:effectLst>
                        <a:outerShdw blurRad="25400" dist="33948" dir="2700000" rotWithShape="0">
                          <a:srgbClr val="3B3936"/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9" name="Shape 340"/>
                <p:cNvSpPr/>
                <p:nvPr/>
              </p:nvSpPr>
              <p:spPr>
                <a:xfrm>
                  <a:off x="118468" y="141653"/>
                  <a:ext cx="416780" cy="3795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r>
                    <a:rPr lang="en-US" dirty="0" smtClean="0"/>
                    <a:t>M2</a:t>
                  </a:r>
                  <a:endParaRPr dirty="0"/>
                </a:p>
              </p:txBody>
            </p:sp>
          </p:grpSp>
          <p:grpSp>
            <p:nvGrpSpPr>
              <p:cNvPr id="52" name="Group 344"/>
              <p:cNvGrpSpPr/>
              <p:nvPr/>
            </p:nvGrpSpPr>
            <p:grpSpPr>
              <a:xfrm>
                <a:off x="1829560" y="3425123"/>
                <a:ext cx="635001" cy="635001"/>
                <a:chOff x="0" y="0"/>
                <a:chExt cx="635000" cy="635000"/>
              </a:xfrm>
            </p:grpSpPr>
            <p:sp>
              <p:nvSpPr>
                <p:cNvPr id="56" name="Shape 342"/>
                <p:cNvSpPr/>
                <p:nvPr/>
              </p:nvSpPr>
              <p:spPr>
                <a:xfrm>
                  <a:off x="0" y="0"/>
                  <a:ext cx="635000" cy="635000"/>
                </a:xfrm>
                <a:prstGeom prst="ellips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  <a:effectLst>
                        <a:outerShdw blurRad="25400" dist="33948" dir="2700000" rotWithShape="0">
                          <a:srgbClr val="3B3936"/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7" name="Shape 343"/>
                <p:cNvSpPr/>
                <p:nvPr/>
              </p:nvSpPr>
              <p:spPr>
                <a:xfrm>
                  <a:off x="90529" y="147493"/>
                  <a:ext cx="416780" cy="3795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r>
                    <a:rPr lang="en-US" dirty="0" smtClean="0"/>
                    <a:t>M3</a:t>
                  </a:r>
                  <a:endParaRPr dirty="0"/>
                </a:p>
              </p:txBody>
            </p:sp>
          </p:grpSp>
          <p:grpSp>
            <p:nvGrpSpPr>
              <p:cNvPr id="53" name="Group 347"/>
              <p:cNvGrpSpPr/>
              <p:nvPr/>
            </p:nvGrpSpPr>
            <p:grpSpPr>
              <a:xfrm>
                <a:off x="0" y="2045869"/>
                <a:ext cx="635000" cy="635001"/>
                <a:chOff x="0" y="0"/>
                <a:chExt cx="635000" cy="635000"/>
              </a:xfrm>
            </p:grpSpPr>
            <p:sp>
              <p:nvSpPr>
                <p:cNvPr id="54" name="Shape 345"/>
                <p:cNvSpPr/>
                <p:nvPr/>
              </p:nvSpPr>
              <p:spPr>
                <a:xfrm>
                  <a:off x="0" y="0"/>
                  <a:ext cx="635000" cy="635000"/>
                </a:xfrm>
                <a:prstGeom prst="ellips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  <a:effectLst>
                        <a:outerShdw blurRad="25400" dist="33948" dir="2700000" rotWithShape="0">
                          <a:srgbClr val="3B3936"/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5" name="Shape 346"/>
                <p:cNvSpPr/>
                <p:nvPr/>
              </p:nvSpPr>
              <p:spPr>
                <a:xfrm>
                  <a:off x="167258" y="127704"/>
                  <a:ext cx="338234" cy="3795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r>
                    <a:rPr lang="en-US" dirty="0" smtClean="0"/>
                    <a:t>P2</a:t>
                  </a:r>
                  <a:endParaRPr dirty="0"/>
                </a:p>
              </p:txBody>
            </p:sp>
          </p:grpSp>
        </p:grpSp>
      </p:grpSp>
      <p:pic>
        <p:nvPicPr>
          <p:cNvPr id="66" name="users.png"/>
          <p:cNvPicPr>
            <a:picLocks noChangeAspect="1"/>
          </p:cNvPicPr>
          <p:nvPr/>
        </p:nvPicPr>
        <p:blipFill>
          <a:blip r:embed="rId4">
            <a:extLst/>
          </a:blip>
          <a:srcRect l="2876" t="52938" r="87792"/>
          <a:stretch>
            <a:fillRect/>
          </a:stretch>
        </p:blipFill>
        <p:spPr>
          <a:xfrm>
            <a:off x="6939552" y="1936858"/>
            <a:ext cx="779121" cy="7763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9" name="users.png"/>
          <p:cNvPicPr>
            <a:picLocks noChangeAspect="1"/>
          </p:cNvPicPr>
          <p:nvPr/>
        </p:nvPicPr>
        <p:blipFill>
          <a:blip r:embed="rId4">
            <a:extLst/>
          </a:blip>
          <a:srcRect l="57793" r="29107" b="49051"/>
          <a:stretch>
            <a:fillRect/>
          </a:stretch>
        </p:blipFill>
        <p:spPr>
          <a:xfrm>
            <a:off x="6146137" y="3910798"/>
            <a:ext cx="784783" cy="79298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3562" y="3957988"/>
            <a:ext cx="616516" cy="6986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9859" y="5381890"/>
            <a:ext cx="762118" cy="8975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3568" y="1780061"/>
            <a:ext cx="740839" cy="122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0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8: Data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800" y="1845733"/>
            <a:ext cx="10567670" cy="443705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Goal</a:t>
            </a:r>
            <a:r>
              <a:rPr lang="en-US" dirty="0" smtClean="0">
                <a:sym typeface="Wingdings" panose="05000000000000000000" pitchFamily="2" charset="2"/>
              </a:rPr>
              <a:t>: replace a large set of data with a 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smaller set of data </a:t>
            </a:r>
            <a:r>
              <a:rPr lang="en-US" dirty="0" smtClean="0">
                <a:sym typeface="Wingdings" panose="05000000000000000000" pitchFamily="2" charset="2"/>
              </a:rPr>
              <a:t>that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              contains much of the important information in the larger data set</a:t>
            </a:r>
            <a:endParaRPr lang="en-US" dirty="0" smtClean="0"/>
          </a:p>
          <a:p>
            <a:pPr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/>
              <a:t> Benefits: -- easier to store and process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                   -- better to reveal patterns </a:t>
            </a:r>
          </a:p>
          <a:p>
            <a:pPr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Disadvantage:  --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loss of information (trade off)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140" y="3853543"/>
            <a:ext cx="6013161" cy="2296872"/>
          </a:xfrm>
          <a:prstGeom prst="rect">
            <a:avLst/>
          </a:prstGeom>
        </p:spPr>
      </p:pic>
      <p:sp>
        <p:nvSpPr>
          <p:cNvPr id="8" name="Shape 257"/>
          <p:cNvSpPr/>
          <p:nvPr/>
        </p:nvSpPr>
        <p:spPr>
          <a:xfrm>
            <a:off x="8569407" y="4064261"/>
            <a:ext cx="2586273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it is different from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dimension reduction,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hich reduces the number of attributes by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selection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extraction</a:t>
            </a:r>
            <a:endParaRPr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81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9: Causal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800" y="1845733"/>
            <a:ext cx="10567670" cy="443705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Goal</a:t>
            </a:r>
            <a:r>
              <a:rPr lang="en-US" dirty="0" smtClean="0">
                <a:sym typeface="Wingdings" panose="05000000000000000000" pitchFamily="2" charset="2"/>
              </a:rPr>
              <a:t>: find out what events/attributes/actions lead to (influence) others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              (i.e., causal mechanism/effect)</a:t>
            </a:r>
            <a:endParaRPr lang="en-US" dirty="0" smtClean="0"/>
          </a:p>
          <a:p>
            <a:pPr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/>
              <a:t> Involve: -- randomized controlled experimentation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                 -- sophisticated methods for drawing causal conclusions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Shape 257"/>
          <p:cNvSpPr/>
          <p:nvPr/>
        </p:nvSpPr>
        <p:spPr>
          <a:xfrm>
            <a:off x="7377162" y="3787890"/>
            <a:ext cx="3481338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it is different from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correlation or co-occurrence. 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Correlation between A and B does not imply A leads to B or vice versa, 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e.g., the size of a person’s palm w.r.t how long he or she will live </a:t>
            </a:r>
            <a:endParaRPr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755" y="3474280"/>
            <a:ext cx="3450574" cy="26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6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vs. Unsupervised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800" y="1861456"/>
            <a:ext cx="4406900" cy="419644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smtClean="0">
                <a:solidFill>
                  <a:srgbClr val="00B050"/>
                </a:solidFill>
                <a:sym typeface="Wingdings" panose="05000000000000000000" pitchFamily="2" charset="2"/>
              </a:rPr>
              <a:t>Key question</a:t>
            </a:r>
            <a:r>
              <a:rPr lang="en-US" dirty="0" smtClean="0">
                <a:sym typeface="Wingdings" panose="05000000000000000000" pitchFamily="2" charset="2"/>
              </a:rPr>
              <a:t>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-- Is there a 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specific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quantifiable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target</a:t>
            </a:r>
            <a:r>
              <a:rPr lang="en-US" dirty="0" smtClean="0">
                <a:sym typeface="Wingdings" panose="05000000000000000000" pitchFamily="2" charset="2"/>
              </a:rPr>
              <a:t>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 we are interested in or trying to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 predict?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 smtClean="0"/>
          </a:p>
          <a:p>
            <a:pPr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Supervised</a:t>
            </a:r>
            <a:r>
              <a:rPr lang="en-US" dirty="0" smtClean="0"/>
              <a:t> learning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  -- </a:t>
            </a:r>
            <a:r>
              <a:rPr lang="en-US" dirty="0" smtClean="0">
                <a:solidFill>
                  <a:srgbClr val="FF0000"/>
                </a:solidFill>
              </a:rPr>
              <a:t>YES</a:t>
            </a:r>
            <a:r>
              <a:rPr lang="en-US" dirty="0" smtClean="0"/>
              <a:t>, a specific target is provided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  -- require a set of “</a:t>
            </a:r>
            <a:r>
              <a:rPr lang="en-US" dirty="0" smtClean="0">
                <a:solidFill>
                  <a:srgbClr val="FF0000"/>
                </a:solidFill>
              </a:rPr>
              <a:t>labeled</a:t>
            </a:r>
            <a:r>
              <a:rPr lang="en-US" dirty="0" smtClean="0"/>
              <a:t>” training data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        e.g. whether a customer will churn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         when her contract expires?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Unsupervised</a:t>
            </a:r>
            <a:r>
              <a:rPr lang="en-US" dirty="0" smtClean="0"/>
              <a:t> learning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/>
              <a:t>    -- </a:t>
            </a:r>
            <a:r>
              <a:rPr lang="en-US" dirty="0" smtClean="0">
                <a:solidFill>
                  <a:srgbClr val="0070C0"/>
                </a:solidFill>
              </a:rPr>
              <a:t>NO</a:t>
            </a:r>
            <a:r>
              <a:rPr lang="en-US" dirty="0" smtClean="0"/>
              <a:t> target information is provided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     e.g. Do our customers form groups?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7" name="Table 450"/>
          <p:cNvGraphicFramePr/>
          <p:nvPr>
            <p:extLst>
              <p:ext uri="{D42A27DB-BD31-4B8C-83A1-F6EECF244321}">
                <p14:modId xmlns:p14="http://schemas.microsoft.com/office/powerpoint/2010/main" val="3681178178"/>
              </p:ext>
            </p:extLst>
          </p:nvPr>
        </p:nvGraphicFramePr>
        <p:xfrm>
          <a:off x="6355079" y="1884316"/>
          <a:ext cx="4800601" cy="4324166"/>
        </p:xfrm>
        <a:graphic>
          <a:graphicData uri="http://schemas.openxmlformats.org/drawingml/2006/table">
            <a:tbl>
              <a:tblPr firstRow="1" bandRow="1"/>
              <a:tblGrid>
                <a:gridCol w="204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8214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Task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Unsupervised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Supervised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Classification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800" dirty="0">
                        <a:solidFill>
                          <a:srgbClr val="FF0000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Regression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800" dirty="0">
                        <a:solidFill>
                          <a:srgbClr val="FF0000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414141"/>
                          </a:solidFill>
                        </a:rPr>
                        <a:t>Similarity matching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414141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414141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0070C0"/>
                          </a:solidFill>
                        </a:rPr>
                        <a:t>Clustering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0070C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800" dirty="0">
                        <a:solidFill>
                          <a:srgbClr val="0070C0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0070C0"/>
                          </a:solidFill>
                        </a:rPr>
                        <a:t>Co-occurrence grouping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0070C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800" dirty="0">
                        <a:solidFill>
                          <a:srgbClr val="0070C0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0070C0"/>
                          </a:solidFill>
                        </a:rPr>
                        <a:t>Profiling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0070C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800" dirty="0">
                        <a:solidFill>
                          <a:srgbClr val="0070C0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414141"/>
                          </a:solidFill>
                        </a:rPr>
                        <a:t>Link prediction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414141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414141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414141"/>
                          </a:solidFill>
                        </a:rPr>
                        <a:t>Data reduction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414141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414141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Causal modeling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200">
                          <a:latin typeface="Zapf Dingbats"/>
                          <a:ea typeface="Zapf Dingbats"/>
                          <a:cs typeface="Zapf Dingbats"/>
                          <a:sym typeface="Zapf Dingbats"/>
                        </a:defRPr>
                      </a:pPr>
                      <a:endParaRPr sz="1800" dirty="0">
                        <a:solidFill>
                          <a:srgbClr val="FF0000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77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Mining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800" y="1845733"/>
            <a:ext cx="10567670" cy="443705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Cr</a:t>
            </a:r>
            <a:r>
              <a:rPr lang="en-U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oss</a:t>
            </a:r>
            <a:r>
              <a:rPr 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I</a:t>
            </a:r>
            <a:r>
              <a:rPr lang="en-U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ndustry</a:t>
            </a:r>
            <a:r>
              <a:rPr 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S</a:t>
            </a:r>
            <a:r>
              <a:rPr lang="en-U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tandard</a:t>
            </a:r>
            <a:r>
              <a:rPr 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P</a:t>
            </a:r>
            <a:r>
              <a:rPr lang="en-U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rocess</a:t>
            </a:r>
            <a:r>
              <a:rPr 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for</a:t>
            </a:r>
            <a:r>
              <a:rPr 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D</a:t>
            </a:r>
            <a:r>
              <a:rPr lang="en-U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ata</a:t>
            </a:r>
            <a:r>
              <a:rPr 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M</a:t>
            </a:r>
            <a:r>
              <a:rPr lang="en-U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ining</a:t>
            </a:r>
            <a:r>
              <a:rPr 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(CRISP-DM)</a:t>
            </a:r>
            <a:endParaRPr lang="en-US" sz="2400" dirty="0" smtClean="0"/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 smtClean="0">
                <a:sym typeface="Wingdings" panose="05000000000000000000" pitchFamily="2" charset="2"/>
              </a:rPr>
              <a:t> Business understanding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ym typeface="Wingdings" panose="05000000000000000000" pitchFamily="2" charset="2"/>
              </a:rPr>
              <a:t>Data understanding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ym typeface="Wingdings" panose="05000000000000000000" pitchFamily="2" charset="2"/>
              </a:rPr>
              <a:t>Data preparation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ym typeface="Wingdings" panose="05000000000000000000" pitchFamily="2" charset="2"/>
              </a:rPr>
              <a:t>Modeling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ym typeface="Wingdings" panose="05000000000000000000" pitchFamily="2" charset="2"/>
              </a:rPr>
              <a:t>Evaluation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ym typeface="Wingdings" panose="05000000000000000000" pitchFamily="2" charset="2"/>
              </a:rPr>
              <a:t>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datamin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3247" y="2146772"/>
            <a:ext cx="4128223" cy="413601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257"/>
          <p:cNvSpPr/>
          <p:nvPr/>
        </p:nvSpPr>
        <p:spPr>
          <a:xfrm>
            <a:off x="1406070" y="5264584"/>
            <a:ext cx="525598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Note</a:t>
            </a:r>
            <a:r>
              <a:rPr lang="en-US" sz="2000" dirty="0" smtClean="0"/>
              <a:t>: Data mining is an </a:t>
            </a:r>
            <a:r>
              <a:rPr lang="en-US" sz="2000" dirty="0" smtClean="0">
                <a:solidFill>
                  <a:srgbClr val="0070C0"/>
                </a:solidFill>
              </a:rPr>
              <a:t>iterative learning </a:t>
            </a:r>
            <a:r>
              <a:rPr lang="en-US" sz="2000" dirty="0" smtClean="0"/>
              <a:t>process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569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CRISP-DM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800" y="1845733"/>
            <a:ext cx="10567670" cy="443705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Phase 1: </a:t>
            </a:r>
            <a:r>
              <a:rPr 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Business Understanding</a:t>
            </a:r>
            <a:endParaRPr lang="en-US" sz="2400" dirty="0" smtClean="0"/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 smtClean="0">
                <a:sym typeface="Wingdings" panose="05000000000000000000" pitchFamily="2" charset="2"/>
              </a:rPr>
              <a:t> Understand the problem to be solved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ym typeface="Wingdings" panose="05000000000000000000" pitchFamily="2" charset="2"/>
              </a:rPr>
              <a:t>What are the objectives and requirements?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 smtClean="0">
                <a:sym typeface="Wingdings" panose="05000000000000000000" pitchFamily="2" charset="2"/>
              </a:rPr>
              <a:t> What is the use scenario?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ym typeface="Wingdings" panose="05000000000000000000" pitchFamily="2" charset="2"/>
              </a:rPr>
              <a:t>How to cast the business problem as DM tasks?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datamin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3247" y="2146772"/>
            <a:ext cx="4128223" cy="413601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6"/>
          <p:cNvSpPr/>
          <p:nvPr/>
        </p:nvSpPr>
        <p:spPr>
          <a:xfrm>
            <a:off x="8286633" y="2766513"/>
            <a:ext cx="1296890" cy="508001"/>
          </a:xfrm>
          <a:prstGeom prst="rect">
            <a:avLst/>
          </a:prstGeom>
          <a:ln w="381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593391" y="3988510"/>
            <a:ext cx="1" cy="1145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20337" y="5103793"/>
            <a:ext cx="2746109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</a:rPr>
              <a:t>Problem formulation </a:t>
            </a:r>
          </a:p>
          <a:p>
            <a:pPr algn="ctr">
              <a:spcAft>
                <a:spcPts val="600"/>
              </a:spcAft>
            </a:pPr>
            <a:r>
              <a:rPr lang="en-US" sz="2000" b="1" dirty="0" smtClean="0">
                <a:solidFill>
                  <a:srgbClr val="0070C0"/>
                </a:solidFill>
              </a:rPr>
              <a:t>(key to success)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2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CRISP-DM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800" y="1845733"/>
            <a:ext cx="10567670" cy="443705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Phase 2: </a:t>
            </a:r>
            <a:r>
              <a:rPr 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Data Understanding</a:t>
            </a:r>
            <a:endParaRPr lang="en-US" sz="2400" dirty="0" smtClean="0"/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 smtClean="0">
                <a:sym typeface="Wingdings" panose="05000000000000000000" pitchFamily="2" charset="2"/>
              </a:rPr>
              <a:t> Raw material from which the solution will be built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ym typeface="Wingdings" panose="05000000000000000000" pitchFamily="2" charset="2"/>
              </a:rPr>
              <a:t>What data </a:t>
            </a:r>
            <a:r>
              <a:rPr lang="en-US" altLang="zh-CN" sz="2000" dirty="0" smtClean="0">
                <a:sym typeface="Wingdings" panose="05000000000000000000" pitchFamily="2" charset="2"/>
              </a:rPr>
              <a:t>do we need</a:t>
            </a:r>
            <a:r>
              <a:rPr lang="en-US" sz="2000" dirty="0" smtClean="0">
                <a:sym typeface="Wingdings" panose="05000000000000000000" pitchFamily="2" charset="2"/>
              </a:rPr>
              <a:t>?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 smtClean="0">
                <a:sym typeface="Wingdings" panose="05000000000000000000" pitchFamily="2" charset="2"/>
              </a:rPr>
              <a:t> What </a:t>
            </a:r>
            <a:r>
              <a:rPr lang="en-US" altLang="zh-CN" sz="2000" dirty="0" smtClean="0">
                <a:sym typeface="Wingdings" panose="05000000000000000000" pitchFamily="2" charset="2"/>
              </a:rPr>
              <a:t>data is available</a:t>
            </a:r>
            <a:r>
              <a:rPr lang="en-US" sz="2000" dirty="0" smtClean="0">
                <a:sym typeface="Wingdings" panose="05000000000000000000" pitchFamily="2" charset="2"/>
              </a:rPr>
              <a:t>?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altLang="zh-CN" sz="2000" dirty="0" smtClean="0">
                <a:sym typeface="Wingdings" panose="05000000000000000000" pitchFamily="2" charset="2"/>
              </a:rPr>
              <a:t>Is the data related to the business problem</a:t>
            </a:r>
            <a:r>
              <a:rPr lang="en-US" sz="2000" dirty="0" smtClean="0">
                <a:sym typeface="Wingdings" panose="05000000000000000000" pitchFamily="2" charset="2"/>
              </a:rPr>
              <a:t>?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altLang="zh-CN" sz="2000" dirty="0" smtClean="0">
                <a:sym typeface="Wingdings" panose="05000000000000000000" pitchFamily="2" charset="2"/>
              </a:rPr>
              <a:t>Is the data complete and reliable?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altLang="zh-CN" sz="2000" dirty="0" smtClean="0">
                <a:sym typeface="Wingdings" panose="05000000000000000000" pitchFamily="2" charset="2"/>
              </a:rPr>
              <a:t>Is it a supervised or unsupervised DM task?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altLang="zh-CN" sz="2000" dirty="0" smtClean="0">
                <a:sym typeface="Wingdings" panose="05000000000000000000" pitchFamily="2" charset="2"/>
              </a:rPr>
              <a:t>If it is supervised, do we have data on the target?</a:t>
            </a:r>
            <a:endParaRPr lang="en-US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datamin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3247" y="2146772"/>
            <a:ext cx="4128223" cy="413601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6"/>
          <p:cNvSpPr/>
          <p:nvPr/>
        </p:nvSpPr>
        <p:spPr>
          <a:xfrm>
            <a:off x="9858790" y="2750748"/>
            <a:ext cx="1296890" cy="508001"/>
          </a:xfrm>
          <a:prstGeom prst="rect">
            <a:avLst/>
          </a:prstGeom>
          <a:ln w="381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193800" y="5548080"/>
            <a:ext cx="6497386" cy="4112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b="1" dirty="0" smtClean="0">
                <a:solidFill>
                  <a:srgbClr val="0070C0"/>
                </a:solidFill>
              </a:rPr>
              <a:t>Need to check with Business Understanding back and forth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4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CRISP-DM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800" y="1845733"/>
            <a:ext cx="10567670" cy="443705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Phase 3: </a:t>
            </a:r>
            <a:r>
              <a:rPr 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Data </a:t>
            </a:r>
            <a:r>
              <a:rPr lang="en-US" altLang="zh-CN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Preparation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zh-CN" sz="2000" dirty="0" smtClean="0">
                <a:sym typeface="Wingdings" panose="05000000000000000000" pitchFamily="2" charset="2"/>
              </a:rPr>
              <a:t> Most time-consuming step (90% of the time)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altLang="zh-CN" sz="2000" dirty="0" smtClean="0">
                <a:sym typeface="Wingdings" panose="05000000000000000000" pitchFamily="2" charset="2"/>
              </a:rPr>
              <a:t>Real-life data are usually dirty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Cleaning</a:t>
            </a:r>
            <a:r>
              <a:rPr lang="en-US" altLang="zh-CN" sz="2000" dirty="0" smtClean="0">
                <a:sym typeface="Wingdings" panose="05000000000000000000" pitchFamily="2" charset="2"/>
              </a:rPr>
              <a:t>: data entry errors, missing values, outliers, etc.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Selection</a:t>
            </a:r>
            <a:r>
              <a:rPr lang="en-US" altLang="zh-CN" sz="2000" dirty="0" smtClean="0">
                <a:sym typeface="Wingdings" panose="05000000000000000000" pitchFamily="2" charset="2"/>
              </a:rPr>
              <a:t>: data points/records, attributes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Consolidation</a:t>
            </a:r>
            <a:r>
              <a:rPr lang="en-US" altLang="zh-CN" sz="2000" dirty="0" smtClean="0">
                <a:sym typeface="Wingdings" panose="05000000000000000000" pitchFamily="2" charset="2"/>
              </a:rPr>
              <a:t>: integration of data from multiple sources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Construction</a:t>
            </a:r>
            <a:r>
              <a:rPr lang="en-US" altLang="zh-CN" sz="2000" dirty="0" smtClean="0">
                <a:sym typeface="Wingdings" panose="05000000000000000000" pitchFamily="2" charset="2"/>
              </a:rPr>
              <a:t>: create new variables (more informative)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Transformation</a:t>
            </a:r>
            <a:r>
              <a:rPr lang="en-US" altLang="zh-CN" sz="2000" dirty="0" smtClean="0">
                <a:sym typeface="Wingdings" panose="05000000000000000000" pitchFamily="2" charset="2"/>
              </a:rPr>
              <a:t>: data types, rescaling,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datamin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3247" y="2146772"/>
            <a:ext cx="4128223" cy="413601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6"/>
          <p:cNvSpPr/>
          <p:nvPr/>
        </p:nvSpPr>
        <p:spPr>
          <a:xfrm>
            <a:off x="10276233" y="3583686"/>
            <a:ext cx="1296890" cy="508001"/>
          </a:xfrm>
          <a:prstGeom prst="rect">
            <a:avLst/>
          </a:prstGeom>
          <a:ln w="381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193800" y="5548080"/>
            <a:ext cx="6497386" cy="4112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000" b="1" dirty="0" smtClean="0">
                <a:solidFill>
                  <a:srgbClr val="0070C0"/>
                </a:solidFill>
              </a:rPr>
              <a:t>Be aware of “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leaks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”: a variable gives info on the target 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31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CRISP-DM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800" y="1845733"/>
            <a:ext cx="10567670" cy="443705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Phase 4: </a:t>
            </a:r>
            <a:r>
              <a:rPr lang="en-US" altLang="zh-CN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Modeling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zh-CN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altLang="zh-CN" sz="2000" dirty="0" smtClean="0">
                <a:sym typeface="Wingdings" panose="05000000000000000000" pitchFamily="2" charset="2"/>
              </a:rPr>
              <a:t>Select the appropriate modeling techniques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altLang="zh-CN" sz="2000" dirty="0" smtClean="0">
                <a:sym typeface="Wingdings" panose="05000000000000000000" pitchFamily="2" charset="2"/>
              </a:rPr>
              <a:t>Calibrate the parameters to optimal vales</a:t>
            </a:r>
            <a:endParaRPr lang="en-US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datamin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3247" y="2146772"/>
            <a:ext cx="4128223" cy="413601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6"/>
          <p:cNvSpPr/>
          <p:nvPr/>
        </p:nvSpPr>
        <p:spPr>
          <a:xfrm>
            <a:off x="10296112" y="4380765"/>
            <a:ext cx="1296890" cy="508001"/>
          </a:xfrm>
          <a:prstGeom prst="rect">
            <a:avLst/>
          </a:prstGeom>
          <a:ln w="381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155516" y="5771123"/>
            <a:ext cx="2681864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000" b="1" dirty="0" smtClean="0">
                <a:solidFill>
                  <a:srgbClr val="0070C0"/>
                </a:solidFill>
              </a:rPr>
              <a:t>This is the Fun part </a:t>
            </a:r>
            <a:r>
              <a:rPr lang="en-US" altLang="zh-CN" sz="20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</a:t>
            </a:r>
            <a:endParaRPr lang="en-US" sz="2000" b="1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47" y="3332723"/>
            <a:ext cx="72009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Overview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6399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 Textbooks</a:t>
            </a:r>
            <a:endParaRPr lang="en-US" sz="2400" b="1" dirty="0"/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i="1" dirty="0"/>
              <a:t>Data Science for Business: What you need to know about data mining and data-analytic </a:t>
            </a:r>
            <a:r>
              <a:rPr lang="en-US" i="1" dirty="0" smtClean="0"/>
              <a:t>thinking</a:t>
            </a:r>
            <a:endParaRPr lang="en-US" dirty="0"/>
          </a:p>
          <a:p>
            <a:pPr marL="201168" lvl="1" indent="0">
              <a:buNone/>
            </a:pPr>
            <a:r>
              <a:rPr lang="en-US" dirty="0" smtClean="0"/>
              <a:t>    F</a:t>
            </a:r>
            <a:r>
              <a:rPr lang="en-US" dirty="0"/>
              <a:t>. </a:t>
            </a:r>
            <a:r>
              <a:rPr lang="en-US" dirty="0" smtClean="0"/>
              <a:t>Provost </a:t>
            </a:r>
            <a:r>
              <a:rPr lang="en-US" dirty="0"/>
              <a:t>and T. Fawcett. O'Reilly, 2013 </a:t>
            </a:r>
            <a:endParaRPr lang="en-US" dirty="0" smtClean="0"/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i="1" dirty="0"/>
              <a:t>Data Mining with Rattle and R: The Art of Excavating Data for Knowledge </a:t>
            </a:r>
            <a:r>
              <a:rPr lang="en-US" i="1" dirty="0" smtClean="0"/>
              <a:t>Discovery</a:t>
            </a:r>
            <a:endParaRPr lang="en-US" dirty="0"/>
          </a:p>
          <a:p>
            <a:pPr marL="201168" lvl="1" indent="0">
              <a:buNone/>
            </a:pPr>
            <a:r>
              <a:rPr lang="en-US" dirty="0" smtClean="0"/>
              <a:t>    G</a:t>
            </a:r>
            <a:r>
              <a:rPr lang="en-US" dirty="0"/>
              <a:t>. Williams. Springer, 2011 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 </a:t>
            </a:r>
            <a:r>
              <a:rPr lang="en-US" sz="2400" b="1" dirty="0" smtClean="0"/>
              <a:t>Software</a:t>
            </a:r>
            <a:endParaRPr lang="en-US" sz="2400" b="1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R: </a:t>
            </a:r>
            <a:r>
              <a:rPr lang="en-US" dirty="0">
                <a:hlinkClick r:id="rId3"/>
              </a:rPr>
              <a:t>http://www.r-project.org/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 Studio: </a:t>
            </a:r>
            <a:r>
              <a:rPr lang="en-US" dirty="0">
                <a:hlinkClick r:id="rId4"/>
              </a:rPr>
              <a:t>http://www.rstudio.com/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Rattle: </a:t>
            </a:r>
            <a:r>
              <a:rPr lang="en-US" dirty="0">
                <a:hlinkClick r:id="rId5"/>
              </a:rPr>
              <a:t>http://rattle.togaware.com/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 Course materials</a:t>
            </a:r>
            <a:endParaRPr lang="en-US" sz="2400" b="1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FF0000"/>
                </a:solidFill>
              </a:rPr>
              <a:t>ICON</a:t>
            </a:r>
            <a:r>
              <a:rPr lang="en-US" b="1" dirty="0"/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https://icon.uiowa.edu</a:t>
            </a:r>
            <a:r>
              <a:rPr lang="en-US" u="sng" dirty="0" smtClean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/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Syllabus and Instructions for Installing R/</a:t>
            </a:r>
            <a:r>
              <a:rPr lang="en-US" dirty="0" err="1" smtClean="0"/>
              <a:t>RStudio</a:t>
            </a:r>
            <a:r>
              <a:rPr lang="en-US" dirty="0" smtClean="0"/>
              <a:t>/Rattle have been posted on 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8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CRISP-DM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800" y="1845733"/>
            <a:ext cx="10567670" cy="443705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Phase 5: </a:t>
            </a:r>
            <a:r>
              <a:rPr lang="en-US" altLang="zh-CN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Evaluation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zh-CN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altLang="zh-CN" sz="2000" dirty="0" smtClean="0">
                <a:sym typeface="Wingdings" panose="05000000000000000000" pitchFamily="2" charset="2"/>
              </a:rPr>
              <a:t>Equally important as the Modeling phase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altLang="zh-CN" sz="2000" dirty="0" smtClean="0">
                <a:sym typeface="Wingdings" panose="05000000000000000000" pitchFamily="2" charset="2"/>
              </a:rPr>
              <a:t>Assess the model rigorously (valid and reliable)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altLang="zh-CN" sz="2000" dirty="0" smtClean="0">
                <a:sym typeface="Wingdings" panose="05000000000000000000" pitchFamily="2" charset="2"/>
              </a:rPr>
              <a:t>How well does it perform on training data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altLang="zh-CN" sz="2000" dirty="0" smtClean="0">
                <a:sym typeface="Wingdings" panose="05000000000000000000" pitchFamily="2" charset="2"/>
              </a:rPr>
              <a:t>How well does it perform on testing data</a:t>
            </a:r>
          </a:p>
          <a:p>
            <a:pPr marL="201168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000" dirty="0">
                <a:sym typeface="Wingdings" panose="05000000000000000000" pitchFamily="2" charset="2"/>
              </a:rPr>
              <a:t> </a:t>
            </a:r>
            <a:r>
              <a:rPr lang="en-US" altLang="zh-CN" sz="2000" dirty="0" smtClean="0">
                <a:sym typeface="Wingdings" panose="05000000000000000000" pitchFamily="2" charset="2"/>
              </a:rPr>
              <a:t>        -- overfitting (discuss later)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altLang="zh-CN" sz="2000" dirty="0" smtClean="0">
                <a:sym typeface="Wingdings" panose="05000000000000000000" pitchFamily="2" charset="2"/>
              </a:rPr>
              <a:t>How well doe it solve the original business problem?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datamin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3247" y="2146772"/>
            <a:ext cx="4128223" cy="413601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6"/>
          <p:cNvSpPr/>
          <p:nvPr/>
        </p:nvSpPr>
        <p:spPr>
          <a:xfrm>
            <a:off x="9048913" y="5142765"/>
            <a:ext cx="1296890" cy="508001"/>
          </a:xfrm>
          <a:prstGeom prst="rect">
            <a:avLst/>
          </a:prstGeom>
          <a:ln w="381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459729" y="5127154"/>
            <a:ext cx="4666751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b="1" dirty="0" smtClean="0">
                <a:solidFill>
                  <a:srgbClr val="0070C0"/>
                </a:solidFill>
              </a:rPr>
              <a:t>There should be an arrow going back from EVALUATION to MODELING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59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CRISP-DM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800" y="1845733"/>
            <a:ext cx="10567670" cy="443705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Phase 6: </a:t>
            </a:r>
            <a:r>
              <a:rPr lang="en-US" altLang="zh-CN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Deployment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zh-CN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altLang="zh-CN" sz="2000" dirty="0" smtClean="0">
                <a:sym typeface="Wingdings" panose="05000000000000000000" pitchFamily="2" charset="2"/>
              </a:rPr>
              <a:t>Put into real use in the business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altLang="zh-CN" sz="2000" dirty="0" smtClean="0">
                <a:sym typeface="Wingdings" panose="05000000000000000000" pitchFamily="2" charset="2"/>
              </a:rPr>
              <a:t>Determine to deploy the results or model or DM system</a:t>
            </a:r>
            <a:endParaRPr lang="en-US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datamin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3247" y="2146772"/>
            <a:ext cx="4128223" cy="413601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6"/>
          <p:cNvSpPr/>
          <p:nvPr/>
        </p:nvSpPr>
        <p:spPr>
          <a:xfrm>
            <a:off x="7790656" y="3960780"/>
            <a:ext cx="1296890" cy="508001"/>
          </a:xfrm>
          <a:prstGeom prst="rect">
            <a:avLst/>
          </a:prstGeom>
          <a:ln w="381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677493" y="5771123"/>
            <a:ext cx="751824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b="1" dirty="0" smtClean="0">
                <a:solidFill>
                  <a:srgbClr val="0070C0"/>
                </a:solidFill>
              </a:rPr>
              <a:t>There is important distinction between MODELING and DEPLOYMENT</a:t>
            </a:r>
            <a:endParaRPr lang="en-US" sz="2000" b="1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93" y="3133692"/>
            <a:ext cx="68770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4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954065"/>
              </p:ext>
            </p:extLst>
          </p:nvPr>
        </p:nvGraphicFramePr>
        <p:xfrm>
          <a:off x="3812346" y="4620250"/>
          <a:ext cx="645815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3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9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Wind Direction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Evaporation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Rain?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 Dec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r>
                        <a:rPr lang="en-US" baseline="0" dirty="0" smtClean="0"/>
                        <a:t> May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of 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85875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 </a:t>
            </a:r>
            <a:r>
              <a:rPr lang="en-US" sz="2400" b="1" u="sng" dirty="0" smtClean="0"/>
              <a:t>Dataset</a:t>
            </a:r>
            <a:endParaRPr lang="en-US" sz="2400" b="1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000" dirty="0" smtClean="0"/>
              <a:t>A collection of data represented in terms of a two-dimensional </a:t>
            </a:r>
            <a:r>
              <a:rPr lang="en-US" sz="2000" dirty="0" smtClean="0">
                <a:solidFill>
                  <a:srgbClr val="FF0000"/>
                </a:solidFill>
              </a:rPr>
              <a:t>table/matrix</a:t>
            </a:r>
            <a:r>
              <a:rPr lang="en-US" sz="2000" dirty="0" smtClean="0"/>
              <a:t> 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000" dirty="0" smtClean="0"/>
              <a:t>Each row corresponds to an </a:t>
            </a:r>
            <a:r>
              <a:rPr lang="en-US" sz="2000" dirty="0" smtClean="0">
                <a:solidFill>
                  <a:srgbClr val="FF0000"/>
                </a:solidFill>
              </a:rPr>
              <a:t>observation</a:t>
            </a:r>
            <a:r>
              <a:rPr lang="en-US" sz="2000" dirty="0" smtClean="0"/>
              <a:t> (aka. record, entity, instance, data point)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000" dirty="0" smtClean="0"/>
              <a:t>Each column represents a </a:t>
            </a:r>
            <a:r>
              <a:rPr lang="en-US" sz="2000" dirty="0" smtClean="0">
                <a:solidFill>
                  <a:srgbClr val="FF0000"/>
                </a:solidFill>
              </a:rPr>
              <a:t>variable</a:t>
            </a:r>
            <a:r>
              <a:rPr lang="en-US" sz="2000" dirty="0" smtClean="0"/>
              <a:t> (aka. attribute, field, feature)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9" name="Group 430"/>
          <p:cNvGrpSpPr/>
          <p:nvPr/>
        </p:nvGrpSpPr>
        <p:grpSpPr>
          <a:xfrm>
            <a:off x="4814084" y="3474575"/>
            <a:ext cx="4634717" cy="1145673"/>
            <a:chOff x="-428540" y="-296466"/>
            <a:chExt cx="4634716" cy="868225"/>
          </a:xfrm>
        </p:grpSpPr>
        <p:sp>
          <p:nvSpPr>
            <p:cNvPr id="10" name="Shape 424"/>
            <p:cNvSpPr/>
            <p:nvPr/>
          </p:nvSpPr>
          <p:spPr>
            <a:xfrm rot="16200000">
              <a:off x="1674552" y="-1959864"/>
              <a:ext cx="428531" cy="4634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60"/>
                    <a:pt x="10800" y="134"/>
                  </a:cubicBezTo>
                  <a:lnTo>
                    <a:pt x="10800" y="10666"/>
                  </a:lnTo>
                  <a:cubicBezTo>
                    <a:pt x="10800" y="10740"/>
                    <a:pt x="15635" y="10800"/>
                    <a:pt x="21600" y="10800"/>
                  </a:cubicBezTo>
                  <a:cubicBezTo>
                    <a:pt x="15635" y="10800"/>
                    <a:pt x="10800" y="10860"/>
                    <a:pt x="10800" y="10934"/>
                  </a:cubicBezTo>
                  <a:lnTo>
                    <a:pt x="10800" y="21466"/>
                  </a:lnTo>
                  <a:cubicBezTo>
                    <a:pt x="10800" y="21540"/>
                    <a:pt x="5965" y="21600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6663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>
                  <a:solidFill>
                    <a:srgbClr val="080808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1" name="Shape 425"/>
            <p:cNvSpPr/>
            <p:nvPr/>
          </p:nvSpPr>
          <p:spPr>
            <a:xfrm>
              <a:off x="381032" y="-296466"/>
              <a:ext cx="3260801" cy="489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 defTabSz="914400">
                <a:defRPr b="1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dirty="0" smtClean="0">
                  <a:solidFill>
                    <a:srgbClr val="0070C0"/>
                  </a:solidFill>
                </a:rPr>
                <a:t>Features/Attributes</a:t>
              </a:r>
              <a:endParaRPr lang="en-US" dirty="0" smtClean="0">
                <a:solidFill>
                  <a:srgbClr val="0070C0"/>
                </a:solidFill>
              </a:endParaRPr>
            </a:p>
            <a:p>
              <a:pPr algn="ctr" defTabSz="914400">
                <a:defRPr b="1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lang="en-US" dirty="0" smtClean="0">
                  <a:solidFill>
                    <a:srgbClr val="0070C0"/>
                  </a:solidFill>
                </a:rPr>
                <a:t>(Input variables)</a:t>
              </a:r>
              <a:endParaRPr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6" name="Group 433"/>
          <p:cNvGrpSpPr/>
          <p:nvPr/>
        </p:nvGrpSpPr>
        <p:grpSpPr>
          <a:xfrm>
            <a:off x="9037946" y="3474575"/>
            <a:ext cx="1673293" cy="989817"/>
            <a:chOff x="280305" y="1255989"/>
            <a:chExt cx="1673292" cy="989816"/>
          </a:xfrm>
        </p:grpSpPr>
        <p:sp>
          <p:nvSpPr>
            <p:cNvPr id="17" name="Shape 431"/>
            <p:cNvSpPr/>
            <p:nvPr/>
          </p:nvSpPr>
          <p:spPr>
            <a:xfrm>
              <a:off x="969301" y="1925599"/>
              <a:ext cx="195992" cy="32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noFill/>
            <a:ln w="38100" cap="flat">
              <a:solidFill>
                <a:srgbClr val="6663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>
                  <a:solidFill>
                    <a:srgbClr val="080808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8" name="Shape 432"/>
            <p:cNvSpPr/>
            <p:nvPr/>
          </p:nvSpPr>
          <p:spPr>
            <a:xfrm>
              <a:off x="280305" y="1255989"/>
              <a:ext cx="1673292" cy="646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b="1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dirty="0">
                  <a:solidFill>
                    <a:srgbClr val="FF0000"/>
                  </a:solidFill>
                </a:rPr>
                <a:t>Target Variable</a:t>
              </a:r>
            </a:p>
            <a:p>
              <a:pPr algn="ctr" defTabSz="914400">
                <a:defRPr b="1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dirty="0" smtClean="0">
                  <a:solidFill>
                    <a:srgbClr val="FF0000"/>
                  </a:solidFill>
                </a:rPr>
                <a:t>(</a:t>
              </a:r>
              <a:r>
                <a:rPr lang="en-US" dirty="0" smtClean="0">
                  <a:solidFill>
                    <a:srgbClr val="FF0000"/>
                  </a:solidFill>
                </a:rPr>
                <a:t>class/label</a:t>
              </a:r>
              <a:r>
                <a:rPr dirty="0" smtClean="0">
                  <a:solidFill>
                    <a:srgbClr val="FF0000"/>
                  </a:solidFill>
                </a:rPr>
                <a:t>)</a:t>
              </a:r>
              <a:endParaRPr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4" name="Straight Arrow Connector 23"/>
          <p:cNvCxnSpPr>
            <a:endCxn id="20" idx="1"/>
          </p:cNvCxnSpPr>
          <p:nvPr/>
        </p:nvCxnSpPr>
        <p:spPr>
          <a:xfrm flipV="1">
            <a:off x="2794001" y="5553078"/>
            <a:ext cx="1018345" cy="2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Shape 435"/>
          <p:cNvSpPr/>
          <p:nvPr/>
        </p:nvSpPr>
        <p:spPr>
          <a:xfrm>
            <a:off x="1758118" y="5086283"/>
            <a:ext cx="1358788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l"/>
            <a:r>
              <a:rPr dirty="0"/>
              <a:t>instance/</a:t>
            </a:r>
          </a:p>
          <a:p>
            <a:pPr algn="l"/>
            <a:r>
              <a:rPr dirty="0"/>
              <a:t>record/</a:t>
            </a:r>
          </a:p>
          <a:p>
            <a:pPr algn="l"/>
            <a:r>
              <a:rPr dirty="0"/>
              <a:t>observation</a:t>
            </a:r>
          </a:p>
        </p:txBody>
      </p:sp>
      <p:sp>
        <p:nvSpPr>
          <p:cNvPr id="28" name="Shape 434"/>
          <p:cNvSpPr/>
          <p:nvPr/>
        </p:nvSpPr>
        <p:spPr>
          <a:xfrm>
            <a:off x="3804313" y="5310391"/>
            <a:ext cx="6458154" cy="451231"/>
          </a:xfrm>
          <a:prstGeom prst="rect">
            <a:avLst/>
          </a:prstGeom>
          <a:noFill/>
          <a:ln w="38100" cap="flat">
            <a:solidFill>
              <a:schemeClr val="accent1">
                <a:hueOff val="369194"/>
                <a:satOff val="6343"/>
                <a:lumOff val="-13963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/>
            </a:pPr>
            <a:endParaRPr/>
          </a:p>
        </p:txBody>
      </p:sp>
      <p:grpSp>
        <p:nvGrpSpPr>
          <p:cNvPr id="29" name="Group 433"/>
          <p:cNvGrpSpPr/>
          <p:nvPr/>
        </p:nvGrpSpPr>
        <p:grpSpPr>
          <a:xfrm>
            <a:off x="3310423" y="3793040"/>
            <a:ext cx="2174162" cy="719859"/>
            <a:chOff x="173272" y="1574453"/>
            <a:chExt cx="1673292" cy="719858"/>
          </a:xfrm>
        </p:grpSpPr>
        <p:sp>
          <p:nvSpPr>
            <p:cNvPr id="30" name="Shape 431"/>
            <p:cNvSpPr/>
            <p:nvPr/>
          </p:nvSpPr>
          <p:spPr>
            <a:xfrm>
              <a:off x="749054" y="1974105"/>
              <a:ext cx="195992" cy="32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noFill/>
            <a:ln w="38100" cap="flat">
              <a:solidFill>
                <a:srgbClr val="6663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>
                  <a:solidFill>
                    <a:srgbClr val="080808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31" name="Shape 432"/>
            <p:cNvSpPr/>
            <p:nvPr/>
          </p:nvSpPr>
          <p:spPr>
            <a:xfrm>
              <a:off x="173272" y="1574453"/>
              <a:ext cx="167329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b="1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lang="en-US" dirty="0" smtClean="0">
                  <a:solidFill>
                    <a:srgbClr val="00B050"/>
                  </a:solidFill>
                </a:rPr>
                <a:t>Identifier Attribute</a:t>
              </a:r>
              <a:endParaRPr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93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130603"/>
              </p:ext>
            </p:extLst>
          </p:nvPr>
        </p:nvGraphicFramePr>
        <p:xfrm>
          <a:off x="3050346" y="4771033"/>
          <a:ext cx="645815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3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9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Wind Direction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Evaporation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Rain?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 Dec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r>
                        <a:rPr lang="en-US" baseline="0" dirty="0" smtClean="0"/>
                        <a:t> May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of 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01537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 </a:t>
            </a:r>
            <a:r>
              <a:rPr lang="en-US" sz="2400" b="1" u="sng" dirty="0" smtClean="0"/>
              <a:t>Types of Data</a:t>
            </a:r>
            <a:endParaRPr lang="en-US" sz="2400" b="1" dirty="0" smtClean="0"/>
          </a:p>
          <a:p>
            <a:pPr lvl="1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000" dirty="0" smtClean="0">
                <a:solidFill>
                  <a:srgbClr val="0070C0"/>
                </a:solidFill>
              </a:rPr>
              <a:t>Numeric</a:t>
            </a:r>
            <a:r>
              <a:rPr lang="en-US" sz="2000" dirty="0" smtClean="0"/>
              <a:t> variables: aka </a:t>
            </a:r>
            <a:r>
              <a:rPr lang="en-US" sz="2000" i="1" dirty="0" smtClean="0"/>
              <a:t>quantitative</a:t>
            </a:r>
            <a:r>
              <a:rPr lang="en-US" sz="2000" dirty="0" smtClean="0"/>
              <a:t> variables, e.g., age (integer), height (real number)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Categorical</a:t>
            </a:r>
            <a:r>
              <a:rPr lang="en-US" sz="2000" dirty="0" smtClean="0"/>
              <a:t> variables: aka </a:t>
            </a:r>
            <a:r>
              <a:rPr lang="en-US" sz="2000" i="1" dirty="0" smtClean="0"/>
              <a:t>qualitative</a:t>
            </a:r>
            <a:r>
              <a:rPr lang="en-US" sz="2000" dirty="0" smtClean="0"/>
              <a:t> variables</a:t>
            </a:r>
          </a:p>
          <a:p>
            <a:pPr marL="201168" lvl="1" indent="0">
              <a:spcAft>
                <a:spcPts val="0"/>
              </a:spcAft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-- take on a single value from a </a:t>
            </a:r>
            <a:r>
              <a:rPr lang="en-US" sz="2000" b="1" dirty="0" smtClean="0"/>
              <a:t>fixed set of possible values</a:t>
            </a:r>
          </a:p>
          <a:p>
            <a:pPr marL="201168" lvl="1" indent="0">
              <a:spcAft>
                <a:spcPts val="0"/>
              </a:spcAft>
              <a:buNone/>
            </a:pPr>
            <a:r>
              <a:rPr lang="en-US" sz="2000" dirty="0" smtClean="0"/>
              <a:t>       -- </a:t>
            </a:r>
            <a:r>
              <a:rPr lang="en-US" sz="2000" b="1" dirty="0" smtClean="0"/>
              <a:t>nominal</a:t>
            </a:r>
            <a:r>
              <a:rPr lang="en-US" sz="2000" dirty="0" smtClean="0"/>
              <a:t> (no order), e.g., gender (F/M), color(red/green/blue)</a:t>
            </a:r>
          </a:p>
          <a:p>
            <a:pPr marL="201168" lvl="1" indent="0">
              <a:spcAft>
                <a:spcPts val="0"/>
              </a:spcAft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-- </a:t>
            </a:r>
            <a:r>
              <a:rPr lang="en-US" sz="2000" b="1" dirty="0" smtClean="0"/>
              <a:t>ordinal</a:t>
            </a:r>
            <a:r>
              <a:rPr lang="en-US" sz="2000" dirty="0" smtClean="0"/>
              <a:t> (natural order), e.g., air quality (excellent/good/poor), letter grade (A/B/C)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Shape 425"/>
          <p:cNvSpPr/>
          <p:nvPr/>
        </p:nvSpPr>
        <p:spPr>
          <a:xfrm>
            <a:off x="4285923" y="3845096"/>
            <a:ext cx="103114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 algn="ctr" defTabSz="914400">
              <a:defRPr b="1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 smtClean="0">
                <a:solidFill>
                  <a:srgbClr val="0070C0"/>
                </a:solidFill>
              </a:rPr>
              <a:t>numeric</a:t>
            </a:r>
            <a:endParaRPr dirty="0">
              <a:solidFill>
                <a:srgbClr val="0070C0"/>
              </a:solidFill>
            </a:endParaRPr>
          </a:p>
        </p:txBody>
      </p:sp>
      <p:grpSp>
        <p:nvGrpSpPr>
          <p:cNvPr id="16" name="Group 433"/>
          <p:cNvGrpSpPr/>
          <p:nvPr/>
        </p:nvGrpSpPr>
        <p:grpSpPr>
          <a:xfrm>
            <a:off x="5394368" y="4046317"/>
            <a:ext cx="1673293" cy="691608"/>
            <a:chOff x="-4454618" y="1355051"/>
            <a:chExt cx="1673292" cy="691607"/>
          </a:xfrm>
        </p:grpSpPr>
        <p:sp>
          <p:nvSpPr>
            <p:cNvPr id="17" name="Shape 431"/>
            <p:cNvSpPr/>
            <p:nvPr/>
          </p:nvSpPr>
          <p:spPr>
            <a:xfrm>
              <a:off x="-3726799" y="1726452"/>
              <a:ext cx="195992" cy="32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noFill/>
            <a:ln w="38100" cap="flat">
              <a:solidFill>
                <a:srgbClr val="6663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>
                  <a:solidFill>
                    <a:srgbClr val="080808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8" name="Shape 432"/>
            <p:cNvSpPr/>
            <p:nvPr/>
          </p:nvSpPr>
          <p:spPr>
            <a:xfrm>
              <a:off x="-4454618" y="1355051"/>
              <a:ext cx="167329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 defTabSz="914400">
                <a:defRPr b="1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lang="en-US" dirty="0" smtClean="0">
                  <a:solidFill>
                    <a:srgbClr val="FF0000"/>
                  </a:solidFill>
                </a:rPr>
                <a:t>categorical</a:t>
              </a:r>
              <a:endParaRPr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4" name="Straight Arrow Connector 23"/>
          <p:cNvCxnSpPr>
            <a:stCxn id="11" idx="2"/>
          </p:cNvCxnSpPr>
          <p:nvPr/>
        </p:nvCxnSpPr>
        <p:spPr>
          <a:xfrm>
            <a:off x="4801495" y="4214426"/>
            <a:ext cx="0" cy="5566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425"/>
          <p:cNvSpPr/>
          <p:nvPr/>
        </p:nvSpPr>
        <p:spPr>
          <a:xfrm>
            <a:off x="7294320" y="3845096"/>
            <a:ext cx="103114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 algn="ctr" defTabSz="914400">
              <a:defRPr b="1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 smtClean="0">
                <a:solidFill>
                  <a:srgbClr val="0070C0"/>
                </a:solidFill>
              </a:rPr>
              <a:t>numeric</a:t>
            </a:r>
            <a:endParaRPr dirty="0">
              <a:solidFill>
                <a:srgbClr val="0070C0"/>
              </a:solidFill>
            </a:endParaRP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>
            <a:off x="7809892" y="4214426"/>
            <a:ext cx="0" cy="5566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433"/>
          <p:cNvGrpSpPr/>
          <p:nvPr/>
        </p:nvGrpSpPr>
        <p:grpSpPr>
          <a:xfrm>
            <a:off x="8227165" y="4046317"/>
            <a:ext cx="1673293" cy="691608"/>
            <a:chOff x="-4122154" y="1355051"/>
            <a:chExt cx="1673292" cy="691607"/>
          </a:xfrm>
        </p:grpSpPr>
        <p:sp>
          <p:nvSpPr>
            <p:cNvPr id="23" name="Shape 431"/>
            <p:cNvSpPr/>
            <p:nvPr/>
          </p:nvSpPr>
          <p:spPr>
            <a:xfrm>
              <a:off x="-3394336" y="1726452"/>
              <a:ext cx="195992" cy="32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noFill/>
            <a:ln w="38100" cap="flat">
              <a:solidFill>
                <a:srgbClr val="6663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>
                  <a:solidFill>
                    <a:srgbClr val="080808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5" name="Shape 432"/>
            <p:cNvSpPr/>
            <p:nvPr/>
          </p:nvSpPr>
          <p:spPr>
            <a:xfrm>
              <a:off x="-4122154" y="1355051"/>
              <a:ext cx="167329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 defTabSz="914400">
                <a:defRPr b="1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lang="en-US" dirty="0" smtClean="0">
                  <a:solidFill>
                    <a:srgbClr val="FF0000"/>
                  </a:solidFill>
                </a:rPr>
                <a:t>categorical</a:t>
              </a:r>
              <a:endParaRPr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369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of Data Preparation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436533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400" b="1" dirty="0" smtClean="0"/>
                  <a:t> </a:t>
                </a:r>
                <a:r>
                  <a:rPr lang="en-US" sz="2400" b="1" u="sng" dirty="0" smtClean="0"/>
                  <a:t>Data Transformation</a:t>
                </a:r>
                <a:endParaRPr lang="en-US" sz="2400" b="1" dirty="0" smtClean="0"/>
              </a:p>
              <a:p>
                <a:pPr lvl="1"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2200" dirty="0"/>
                  <a:t> </a:t>
                </a:r>
                <a:r>
                  <a:rPr lang="en-US" sz="2200" dirty="0" smtClean="0">
                    <a:solidFill>
                      <a:srgbClr val="FF0000"/>
                    </a:solidFill>
                  </a:rPr>
                  <a:t>Rescale</a:t>
                </a:r>
                <a:r>
                  <a:rPr lang="en-US" sz="2200" dirty="0" smtClean="0"/>
                  <a:t> </a:t>
                </a:r>
                <a:r>
                  <a:rPr lang="en-US" sz="2200" dirty="0" smtClean="0">
                    <a:solidFill>
                      <a:srgbClr val="0070C0"/>
                    </a:solidFill>
                  </a:rPr>
                  <a:t>numeric</a:t>
                </a:r>
                <a:r>
                  <a:rPr lang="en-US" sz="2200" dirty="0" smtClean="0"/>
                  <a:t> data</a:t>
                </a:r>
                <a:endParaRPr lang="en-US" sz="2200" dirty="0"/>
              </a:p>
              <a:p>
                <a:pPr lvl="2">
                  <a:buFont typeface="Wingdings" panose="05000000000000000000" pitchFamily="2" charset="2"/>
                  <a:buChar char="v"/>
                </a:pPr>
                <a:r>
                  <a:rPr lang="en-US" sz="2000" dirty="0" smtClean="0"/>
                  <a:t>  Scale [0-1]</a:t>
                </a:r>
              </a:p>
              <a:p>
                <a:pPr marL="38404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𝒎𝒊𝒏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𝒎𝒊𝒏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en-US" sz="2000" b="1" dirty="0" smtClean="0"/>
              </a:p>
              <a:p>
                <a:pPr marL="201168" lvl="1" indent="0">
                  <a:spcAft>
                    <a:spcPts val="0"/>
                  </a:spcAft>
                  <a:buNone/>
                </a:pPr>
                <a:r>
                  <a:rPr lang="en-US" sz="2000" dirty="0" smtClean="0"/>
                  <a:t>         Why?</a:t>
                </a:r>
              </a:p>
              <a:p>
                <a:pPr marL="201168" lvl="1" indent="0">
                  <a:spcAft>
                    <a:spcPts val="0"/>
                  </a:spcAft>
                  <a:buNone/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        -- force numeric variables in the same (comparable) scale </a:t>
                </a:r>
              </a:p>
              <a:p>
                <a:pPr marL="201168" lvl="1" indent="0">
                  <a:spcAft>
                    <a:spcPts val="0"/>
                  </a:spcAft>
                  <a:buNone/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           (consider that: “20 years of difference in age” vs. “$20 difference in income”)</a:t>
                </a:r>
              </a:p>
              <a:p>
                <a:pPr marL="201168" lvl="1" indent="0">
                  <a:spcAft>
                    <a:spcPts val="0"/>
                  </a:spcAft>
                  <a:buNone/>
                </a:pPr>
                <a:endParaRPr lang="en-US" sz="2000" dirty="0" smtClean="0"/>
              </a:p>
              <a:p>
                <a:pPr lvl="2">
                  <a:spcAft>
                    <a:spcPts val="0"/>
                  </a:spcAft>
                  <a:buFont typeface="Wingdings" panose="05000000000000000000" pitchFamily="2" charset="2"/>
                  <a:buChar char="v"/>
                </a:pPr>
                <a:r>
                  <a:rPr lang="en-US" sz="2000" dirty="0" smtClean="0"/>
                  <a:t> Natural log</a:t>
                </a:r>
              </a:p>
              <a:p>
                <a:pPr marL="201168" lvl="1" indent="0" algn="ctr"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201168" lvl="1" indent="0">
                  <a:spcAft>
                    <a:spcPts val="0"/>
                  </a:spcAft>
                  <a:buNone/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        Why</a:t>
                </a:r>
                <a:r>
                  <a:rPr lang="en-US" sz="2000" dirty="0"/>
                  <a:t>?</a:t>
                </a:r>
              </a:p>
              <a:p>
                <a:pPr marL="201168" lvl="1" indent="0">
                  <a:spcAft>
                    <a:spcPts val="0"/>
                  </a:spcAft>
                  <a:buNone/>
                </a:pPr>
                <a:r>
                  <a:rPr lang="en-US" sz="2000" dirty="0"/>
                  <a:t>         -- </a:t>
                </a:r>
                <a:r>
                  <a:rPr lang="en-US" sz="2000" dirty="0" smtClean="0"/>
                  <a:t>map a very broad range of values into a narrow range (- outlier, extremely large value)</a:t>
                </a:r>
                <a:endParaRPr lang="en-US" sz="2000" dirty="0"/>
              </a:p>
              <a:p>
                <a:pPr marL="201168" lvl="1" indent="0">
                  <a:spcAft>
                    <a:spcPts val="0"/>
                  </a:spcAft>
                  <a:buNone/>
                </a:pPr>
                <a:r>
                  <a:rPr lang="en-US" sz="2000" dirty="0"/>
                  <a:t>            (consider that: </a:t>
                </a:r>
                <a:r>
                  <a:rPr lang="en-US" sz="2000" dirty="0" smtClean="0"/>
                  <a:t>the majority of the population may have income below $150,000)</a:t>
                </a: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436533"/>
              </a:xfrm>
              <a:blipFill rotWithShape="0">
                <a:blip r:embed="rId3"/>
                <a:stretch>
                  <a:fillRect l="-1697" t="-2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43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of 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365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 </a:t>
            </a:r>
            <a:r>
              <a:rPr lang="en-US" sz="2400" b="1" u="sng" dirty="0" smtClean="0"/>
              <a:t>Data Transformation</a:t>
            </a:r>
            <a:endParaRPr lang="en-US" sz="2400" b="1" dirty="0" smtClean="0"/>
          </a:p>
          <a:p>
            <a:pPr lvl="1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200" dirty="0"/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Binarize</a:t>
            </a:r>
            <a:r>
              <a:rPr lang="en-US" sz="2200" dirty="0" smtClean="0"/>
              <a:t> of </a:t>
            </a:r>
            <a:r>
              <a:rPr lang="en-US" sz="2200" dirty="0" smtClean="0">
                <a:solidFill>
                  <a:srgbClr val="0070C0"/>
                </a:solidFill>
              </a:rPr>
              <a:t>categorical</a:t>
            </a:r>
            <a:r>
              <a:rPr lang="en-US" sz="2200" dirty="0" smtClean="0"/>
              <a:t> data</a:t>
            </a:r>
          </a:p>
          <a:p>
            <a:pPr marL="201168" lvl="1" indent="0">
              <a:spcAft>
                <a:spcPts val="600"/>
              </a:spcAft>
              <a:buNone/>
            </a:pPr>
            <a:r>
              <a:rPr lang="en-US" sz="2200" dirty="0"/>
              <a:t> </a:t>
            </a:r>
            <a:r>
              <a:rPr lang="en-US" sz="2200" dirty="0" smtClean="0"/>
              <a:t>   Two steps: 1. m categorical values </a:t>
            </a:r>
            <a:r>
              <a:rPr lang="en-US" sz="2200" dirty="0" smtClean="0">
                <a:sym typeface="Wingdings" panose="05000000000000000000" pitchFamily="2" charset="2"/>
              </a:rPr>
              <a:t> interval [0, m-1]</a:t>
            </a:r>
          </a:p>
          <a:p>
            <a:pPr marL="201168" lvl="1" indent="0">
              <a:spcAft>
                <a:spcPts val="600"/>
              </a:spcAft>
              <a:buNone/>
            </a:pP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dirty="0" smtClean="0">
                <a:sym typeface="Wingdings" panose="05000000000000000000" pitchFamily="2" charset="2"/>
              </a:rPr>
              <a:t>                       2. convert each of these m integers to a binary number</a:t>
            </a: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529013"/>
              </p:ext>
            </p:extLst>
          </p:nvPr>
        </p:nvGraphicFramePr>
        <p:xfrm>
          <a:off x="1402080" y="3570746"/>
          <a:ext cx="341302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763583"/>
              </p:ext>
            </p:extLst>
          </p:nvPr>
        </p:nvGraphicFramePr>
        <p:xfrm>
          <a:off x="6108274" y="3570746"/>
          <a:ext cx="5047406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5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88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Air Quality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r>
                        <a:rPr lang="en-US" baseline="0" dirty="0" smtClean="0"/>
                        <a:t>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Aweful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dirty="0" smtClean="0"/>
                        <a:t>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dirty="0" smtClean="0"/>
                        <a:t>Great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02080" y="5421523"/>
            <a:ext cx="4101253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b="1" dirty="0" smtClean="0">
                <a:solidFill>
                  <a:srgbClr val="0070C0"/>
                </a:solidFill>
              </a:rPr>
              <a:t>Note: the order must be maintained for the ordinal variable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 flipV="1">
            <a:off x="5503333" y="5268666"/>
            <a:ext cx="604941" cy="50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70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of 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85875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 </a:t>
            </a:r>
            <a:r>
              <a:rPr lang="en-US" sz="2400" b="1" u="sng" dirty="0" smtClean="0"/>
              <a:t>Data Cleaning</a:t>
            </a:r>
            <a:endParaRPr lang="en-US" sz="2400" b="1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000" dirty="0" smtClean="0"/>
              <a:t>Remove bad values (e.g., height = 10 feet, age = 205)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000" dirty="0" smtClean="0"/>
              <a:t>Remove outliers (in most cases)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000" dirty="0" smtClean="0"/>
              <a:t>Fill missing values (with mean/median/mode or a global constant such as “0” or “unknown”)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489007"/>
            <a:ext cx="5724525" cy="2257425"/>
          </a:xfrm>
          <a:prstGeom prst="rect">
            <a:avLst/>
          </a:prstGeom>
        </p:spPr>
      </p:pic>
      <p:sp>
        <p:nvSpPr>
          <p:cNvPr id="19" name="Shape 435"/>
          <p:cNvSpPr/>
          <p:nvPr/>
        </p:nvSpPr>
        <p:spPr>
          <a:xfrm>
            <a:off x="1567543" y="5768720"/>
            <a:ext cx="50292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l"/>
            <a:r>
              <a:rPr lang="en-US" dirty="0" smtClean="0"/>
              <a:t>Height distribution of a large group of adults in a city</a:t>
            </a:r>
            <a:endParaRPr dirty="0"/>
          </a:p>
        </p:txBody>
      </p:sp>
      <p:sp>
        <p:nvSpPr>
          <p:cNvPr id="20" name="Shape 435"/>
          <p:cNvSpPr/>
          <p:nvPr/>
        </p:nvSpPr>
        <p:spPr>
          <a:xfrm>
            <a:off x="7695633" y="3662137"/>
            <a:ext cx="346004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l"/>
            <a:r>
              <a:rPr lang="en-US" dirty="0" smtClean="0"/>
              <a:t>Isn’t it absurd?</a:t>
            </a:r>
            <a:endParaRPr dirty="0"/>
          </a:p>
        </p:txBody>
      </p:sp>
      <p:sp>
        <p:nvSpPr>
          <p:cNvPr id="21" name="Shape 435"/>
          <p:cNvSpPr/>
          <p:nvPr/>
        </p:nvSpPr>
        <p:spPr>
          <a:xfrm>
            <a:off x="7695632" y="4096014"/>
            <a:ext cx="346004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Yes – it turned out the unit was changed from centimeters to inches for a part of the dataset</a:t>
            </a:r>
            <a:endParaRPr dirty="0"/>
          </a:p>
        </p:txBody>
      </p:sp>
      <p:sp>
        <p:nvSpPr>
          <p:cNvPr id="23" name="TextBox 22"/>
          <p:cNvSpPr txBox="1"/>
          <p:nvPr/>
        </p:nvSpPr>
        <p:spPr>
          <a:xfrm>
            <a:off x="7695632" y="5390751"/>
            <a:ext cx="3807520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b="1" dirty="0" smtClean="0">
                <a:solidFill>
                  <a:srgbClr val="0070C0"/>
                </a:solidFill>
              </a:rPr>
              <a:t>That is why we need to explore the data, and look into it carefully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7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and Rattle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6399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 R</a:t>
            </a:r>
            <a:endParaRPr lang="en-US" sz="2400" b="1" dirty="0"/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/>
              <a:t>A sophisticated statistical software package (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://www.r-project.org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  <a:endParaRPr lang="en-US" dirty="0"/>
          </a:p>
          <a:p>
            <a:pPr marL="201168" lvl="1" indent="0">
              <a:buNone/>
            </a:pPr>
            <a:r>
              <a:rPr lang="en-US" dirty="0" smtClean="0"/>
              <a:t>    -- easy to install, state-of-the art, free and open source</a:t>
            </a:r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/>
              <a:t>Install package: </a:t>
            </a:r>
            <a:r>
              <a:rPr lang="en-US" i="1" dirty="0" err="1" smtClean="0"/>
              <a:t>Install.packages</a:t>
            </a:r>
            <a:r>
              <a:rPr lang="en-US" i="1" dirty="0" smtClean="0"/>
              <a:t>(“</a:t>
            </a:r>
            <a:r>
              <a:rPr lang="en-US" i="1" dirty="0" err="1" smtClean="0"/>
              <a:t>packagename</a:t>
            </a:r>
            <a:r>
              <a:rPr lang="en-US" i="1" dirty="0" smtClean="0"/>
              <a:t>”)</a:t>
            </a:r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smtClean="0"/>
              <a:t>Load package: </a:t>
            </a:r>
            <a:r>
              <a:rPr lang="en-US" i="1" dirty="0" smtClean="0"/>
              <a:t>library(</a:t>
            </a:r>
            <a:r>
              <a:rPr lang="en-US" i="1" dirty="0" err="1" smtClean="0"/>
              <a:t>packagename</a:t>
            </a:r>
            <a:r>
              <a:rPr lang="en-US" i="1" dirty="0" smtClean="0"/>
              <a:t>)</a:t>
            </a:r>
            <a:endParaRPr lang="en-US" i="1" dirty="0"/>
          </a:p>
          <a:p>
            <a:pPr marL="201168" lvl="1" indent="0">
              <a:spcAft>
                <a:spcPts val="0"/>
              </a:spcAft>
              <a:buNone/>
            </a:pPr>
            <a:r>
              <a:rPr lang="en-US" sz="800" dirty="0" smtClean="0"/>
              <a:t>  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 Rattle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 powerful DM tool built on R (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://rattle.togaware.com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Run Rattle: </a:t>
            </a:r>
            <a:r>
              <a:rPr lang="en-US" i="1" dirty="0" err="1" smtClean="0"/>
              <a:t>rattl</a:t>
            </a:r>
            <a:r>
              <a:rPr lang="en-US" i="1" dirty="0" smtClean="0"/>
              <a:t>()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Screenshot 2016-08-27 22.31.3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03598" y="4425260"/>
            <a:ext cx="8297335" cy="17844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49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Partitioning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7" name="Group 219"/>
          <p:cNvGrpSpPr/>
          <p:nvPr/>
        </p:nvGrpSpPr>
        <p:grpSpPr>
          <a:xfrm>
            <a:off x="8075932" y="1856760"/>
            <a:ext cx="3320202" cy="2596707"/>
            <a:chOff x="-206094" y="74637"/>
            <a:chExt cx="3931031" cy="2900322"/>
          </a:xfrm>
        </p:grpSpPr>
        <p:sp>
          <p:nvSpPr>
            <p:cNvPr id="18" name="Shape 215"/>
            <p:cNvSpPr/>
            <p:nvPr/>
          </p:nvSpPr>
          <p:spPr>
            <a:xfrm>
              <a:off x="-167137" y="74637"/>
              <a:ext cx="996245" cy="996245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" name="Shape 216"/>
            <p:cNvSpPr/>
            <p:nvPr/>
          </p:nvSpPr>
          <p:spPr>
            <a:xfrm flipV="1">
              <a:off x="-206095" y="1801425"/>
              <a:ext cx="1173535" cy="1173536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" name="Shape 217"/>
            <p:cNvSpPr/>
            <p:nvPr/>
          </p:nvSpPr>
          <p:spPr>
            <a:xfrm>
              <a:off x="-203743" y="1535454"/>
              <a:ext cx="1159851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1" name="Shape 218"/>
            <p:cNvSpPr/>
            <p:nvPr/>
          </p:nvSpPr>
          <p:spPr>
            <a:xfrm>
              <a:off x="1055699" y="594657"/>
              <a:ext cx="2669238" cy="151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r>
                <a:rPr dirty="0"/>
                <a:t>Data available to us when we build a model</a:t>
              </a:r>
            </a:p>
          </p:txBody>
        </p:sp>
      </p:grpSp>
      <p:grpSp>
        <p:nvGrpSpPr>
          <p:cNvPr id="22" name="Group 222"/>
          <p:cNvGrpSpPr/>
          <p:nvPr/>
        </p:nvGrpSpPr>
        <p:grpSpPr>
          <a:xfrm>
            <a:off x="8075931" y="5533064"/>
            <a:ext cx="3622944" cy="546101"/>
            <a:chOff x="0" y="-19050"/>
            <a:chExt cx="3622943" cy="546100"/>
          </a:xfrm>
        </p:grpSpPr>
        <p:sp>
          <p:nvSpPr>
            <p:cNvPr id="23" name="Shape 220"/>
            <p:cNvSpPr/>
            <p:nvPr/>
          </p:nvSpPr>
          <p:spPr>
            <a:xfrm>
              <a:off x="0" y="254000"/>
              <a:ext cx="1074868" cy="0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4" name="Shape 221"/>
            <p:cNvSpPr/>
            <p:nvPr/>
          </p:nvSpPr>
          <p:spPr>
            <a:xfrm>
              <a:off x="1309306" y="-19051"/>
              <a:ext cx="2313638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Deployment</a:t>
              </a:r>
            </a:p>
          </p:txBody>
        </p:sp>
      </p:grpSp>
      <p:pic>
        <p:nvPicPr>
          <p:cNvPr id="2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328" y="1856760"/>
            <a:ext cx="7109755" cy="427310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49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35803"/>
            <a:ext cx="10058400" cy="1450757"/>
          </a:xfrm>
        </p:spPr>
        <p:txBody>
          <a:bodyPr/>
          <a:lstStyle/>
          <a:p>
            <a:r>
              <a:rPr lang="en-US" dirty="0" smtClean="0"/>
              <a:t>Data Partitioning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39</a:t>
            </a:fld>
            <a:endParaRPr lang="en-US" dirty="0"/>
          </a:p>
        </p:txBody>
      </p:sp>
      <p:pic>
        <p:nvPicPr>
          <p:cNvPr id="14" name="Screenshot 2016-08-28 21.37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2747" y="1997832"/>
            <a:ext cx="7403254" cy="40434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9587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and </a:t>
            </a:r>
            <a:r>
              <a:rPr lang="en-US" dirty="0" smtClean="0"/>
              <a:t>Exams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3113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7 </a:t>
            </a:r>
            <a:r>
              <a:rPr lang="en-US" sz="2400" dirty="0"/>
              <a:t>HW assignments </a:t>
            </a:r>
            <a:r>
              <a:rPr lang="en-US" sz="2400" dirty="0" smtClean="0"/>
              <a:t> 35%</a:t>
            </a:r>
            <a:endParaRPr lang="en-US" sz="2400" dirty="0"/>
          </a:p>
          <a:p>
            <a:r>
              <a:rPr lang="en-US" sz="2400" dirty="0"/>
              <a:t>1 </a:t>
            </a:r>
            <a:r>
              <a:rPr lang="en-US" sz="2400" dirty="0" smtClean="0"/>
              <a:t>Mid-term </a:t>
            </a:r>
            <a:r>
              <a:rPr lang="en-US" sz="2400" dirty="0"/>
              <a:t>exam   </a:t>
            </a:r>
            <a:r>
              <a:rPr lang="en-US" sz="2400" dirty="0" smtClean="0"/>
              <a:t> 30%</a:t>
            </a:r>
            <a:endParaRPr lang="en-US" sz="2400" dirty="0"/>
          </a:p>
          <a:p>
            <a:r>
              <a:rPr lang="en-US" sz="2400" dirty="0"/>
              <a:t>1 </a:t>
            </a:r>
            <a:r>
              <a:rPr lang="en-US" sz="2400" dirty="0" smtClean="0"/>
              <a:t>Final </a:t>
            </a:r>
            <a:r>
              <a:rPr lang="en-US" sz="2400" dirty="0"/>
              <a:t>exam            </a:t>
            </a:r>
            <a:r>
              <a:rPr lang="en-US" sz="2400" dirty="0" smtClean="0"/>
              <a:t>30%</a:t>
            </a:r>
          </a:p>
          <a:p>
            <a:r>
              <a:rPr lang="en-US" sz="2400" dirty="0" smtClean="0"/>
              <a:t>Class participation    5%</a:t>
            </a:r>
            <a:endParaRPr lang="en-US" sz="2400" dirty="0"/>
          </a:p>
          <a:p>
            <a:pPr marL="201168" lvl="1" indent="0">
              <a:spcAft>
                <a:spcPts val="0"/>
              </a:spcAft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 smtClean="0"/>
              <a:t> Assignments should be your individual work and submitted online through ICON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dirty="0" smtClean="0"/>
              <a:t>Late submissions subject to 10% penalty per day (up to 3 days)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A make-up exam can be requested in case </a:t>
            </a:r>
            <a:r>
              <a:rPr lang="en-US" sz="2200" dirty="0" smtClean="0"/>
              <a:t>of illness or any special circumstances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dirty="0" smtClean="0"/>
              <a:t>See syllabus for more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0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Visualizing Distribution</a:t>
            </a:r>
          </a:p>
        </p:txBody>
      </p:sp>
      <p:sp>
        <p:nvSpPr>
          <p:cNvPr id="379" name="Shape 379"/>
          <p:cNvSpPr>
            <a:spLocks noGrp="1"/>
          </p:cNvSpPr>
          <p:nvPr>
            <p:ph type="body" idx="1"/>
          </p:nvPr>
        </p:nvSpPr>
        <p:spPr>
          <a:xfrm>
            <a:off x="1219200" y="1845733"/>
            <a:ext cx="9936480" cy="433493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308063">
              <a:spcBef>
                <a:spcPts val="1266"/>
              </a:spcBef>
              <a:buFont typeface="Wingdings" panose="05000000000000000000" pitchFamily="2" charset="2"/>
              <a:buChar char="q"/>
              <a:defRPr sz="2700"/>
            </a:pPr>
            <a:r>
              <a:rPr lang="en-US" dirty="0" smtClean="0"/>
              <a:t> </a:t>
            </a:r>
            <a:r>
              <a:rPr dirty="0" smtClean="0"/>
              <a:t>For numeric </a:t>
            </a:r>
            <a:r>
              <a:rPr dirty="0"/>
              <a:t>attributes:</a:t>
            </a:r>
          </a:p>
          <a:p>
            <a:pPr marL="495580" lvl="1" indent="-247790" defTabSz="308063">
              <a:spcBef>
                <a:spcPts val="1266"/>
              </a:spcBef>
              <a:defRPr sz="2700"/>
            </a:pPr>
            <a:r>
              <a:rPr dirty="0" smtClean="0"/>
              <a:t>Box </a:t>
            </a:r>
            <a:r>
              <a:rPr dirty="0"/>
              <a:t>Plot</a:t>
            </a:r>
          </a:p>
          <a:p>
            <a:pPr marL="495580" lvl="1" indent="-247790" defTabSz="308063">
              <a:spcBef>
                <a:spcPts val="1266"/>
              </a:spcBef>
              <a:spcAft>
                <a:spcPts val="1200"/>
              </a:spcAft>
              <a:defRPr sz="2700"/>
            </a:pPr>
            <a:r>
              <a:rPr dirty="0"/>
              <a:t>Histogram</a:t>
            </a:r>
          </a:p>
          <a:p>
            <a:pPr defTabSz="308063">
              <a:spcBef>
                <a:spcPts val="1266"/>
              </a:spcBef>
              <a:buFont typeface="Wingdings" panose="05000000000000000000" pitchFamily="2" charset="2"/>
              <a:buChar char="q"/>
              <a:defRPr sz="2700"/>
            </a:pPr>
            <a:r>
              <a:rPr lang="en-US" dirty="0" smtClean="0"/>
              <a:t> </a:t>
            </a:r>
            <a:r>
              <a:rPr dirty="0" smtClean="0"/>
              <a:t>For </a:t>
            </a:r>
            <a:r>
              <a:rPr dirty="0"/>
              <a:t>categorical attributes:</a:t>
            </a:r>
          </a:p>
          <a:p>
            <a:pPr marL="495580" lvl="1" indent="-247790" defTabSz="308063">
              <a:spcBef>
                <a:spcPts val="1266"/>
              </a:spcBef>
              <a:defRPr sz="2700"/>
            </a:pPr>
            <a:r>
              <a:rPr dirty="0"/>
              <a:t>Bar Plot</a:t>
            </a:r>
          </a:p>
          <a:p>
            <a:pPr marL="495580" lvl="1" indent="-247790" defTabSz="308063">
              <a:spcBef>
                <a:spcPts val="1266"/>
              </a:spcBef>
              <a:defRPr sz="2700"/>
            </a:pPr>
            <a:r>
              <a:rPr dirty="0"/>
              <a:t>Dot Plot</a:t>
            </a:r>
          </a:p>
          <a:p>
            <a:pPr marL="495580" lvl="1" indent="-247790" defTabSz="308063">
              <a:spcBef>
                <a:spcPts val="1266"/>
              </a:spcBef>
              <a:defRPr sz="2700"/>
            </a:pPr>
            <a:r>
              <a:rPr dirty="0"/>
              <a:t>Mosaic Plot</a:t>
            </a:r>
          </a:p>
          <a:p>
            <a:pPr marL="495580" lvl="1" indent="-247790" defTabSz="308063">
              <a:spcBef>
                <a:spcPts val="1266"/>
              </a:spcBef>
              <a:defRPr sz="2700"/>
            </a:pPr>
            <a:r>
              <a:rPr dirty="0"/>
              <a:t>Scatter Plots </a:t>
            </a:r>
          </a:p>
        </p:txBody>
      </p:sp>
      <p:sp>
        <p:nvSpPr>
          <p:cNvPr id="380" name="Shape 3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31435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544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 </a:t>
            </a:r>
            <a:r>
              <a:rPr lang="en-US" sz="2400" b="1" u="sng" dirty="0" smtClean="0"/>
              <a:t>Attend lectures</a:t>
            </a:r>
            <a:endParaRPr lang="en-US" sz="2400" b="1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Students are responsible for being aware of everything taught/announced in class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There will be in-class exercises </a:t>
            </a:r>
            <a:r>
              <a:rPr lang="en-US" dirty="0" smtClean="0"/>
              <a:t>to help improve understanding of lectures. Don’t miss them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400" b="1" u="sng" dirty="0" smtClean="0"/>
              <a:t>Time commitment</a:t>
            </a:r>
            <a:endParaRPr lang="en-US" sz="2400" b="1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Spend </a:t>
            </a:r>
            <a:r>
              <a:rPr lang="en-US" dirty="0"/>
              <a:t>time reviewing lectures, reading textbooks, and doing homework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 Only sitting in class does not help much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Finish assignments as required on time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</a:t>
            </a:r>
            <a:r>
              <a:rPr lang="en-US" sz="2400" b="1" u="sng" dirty="0" smtClean="0"/>
              <a:t>Plan </a:t>
            </a:r>
            <a:r>
              <a:rPr lang="en-US" sz="2400" b="1" u="sng" dirty="0"/>
              <a:t>things </a:t>
            </a:r>
            <a:r>
              <a:rPr lang="en-US" sz="2400" b="1" u="sng" dirty="0" smtClean="0"/>
              <a:t>ahead</a:t>
            </a:r>
            <a:endParaRPr lang="en-US" sz="2400" b="1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 </a:t>
            </a:r>
            <a:r>
              <a:rPr lang="en-US" dirty="0"/>
              <a:t>Don’t wait until the last minute!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 Travel plans, make-up exams, projects, homework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0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130996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b="1" dirty="0" smtClean="0"/>
              <a:t>Email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wenjun-wang@uiowa.edu</a:t>
            </a:r>
            <a:r>
              <a:rPr lang="en-US" dirty="0" smtClean="0"/>
              <a:t> </a:t>
            </a:r>
            <a:r>
              <a:rPr lang="en-US" b="1" dirty="0" smtClean="0"/>
              <a:t>Please </a:t>
            </a:r>
            <a:r>
              <a:rPr lang="en-US" b="1" dirty="0"/>
              <a:t>include </a:t>
            </a:r>
            <a:r>
              <a:rPr lang="en-US" b="1" dirty="0" smtClean="0"/>
              <a:t>“MSCI:6070” </a:t>
            </a:r>
            <a:r>
              <a:rPr lang="en-US" b="1" dirty="0"/>
              <a:t>in your </a:t>
            </a:r>
            <a:r>
              <a:rPr lang="en-US" b="1" dirty="0" smtClean="0"/>
              <a:t>subject line</a:t>
            </a:r>
          </a:p>
          <a:p>
            <a:r>
              <a:rPr lang="en-US" dirty="0"/>
              <a:t> </a:t>
            </a:r>
            <a:r>
              <a:rPr lang="en-US" b="1" dirty="0" smtClean="0"/>
              <a:t>Phone</a:t>
            </a:r>
            <a:r>
              <a:rPr lang="en-US" dirty="0" smtClean="0"/>
              <a:t>:  </a:t>
            </a:r>
            <a:r>
              <a:rPr lang="en-US" dirty="0"/>
              <a:t>(319) </a:t>
            </a:r>
            <a:r>
              <a:rPr lang="en-US" dirty="0" smtClean="0"/>
              <a:t>384-4927 </a:t>
            </a:r>
            <a:r>
              <a:rPr lang="en-US" dirty="0"/>
              <a:t>(O) 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b="1" dirty="0" smtClean="0"/>
              <a:t>Office</a:t>
            </a:r>
            <a:r>
              <a:rPr lang="en-US" dirty="0" smtClean="0"/>
              <a:t>: W250 </a:t>
            </a:r>
            <a:r>
              <a:rPr lang="en-US" dirty="0" err="1"/>
              <a:t>Pappajohn</a:t>
            </a:r>
            <a:r>
              <a:rPr lang="en-US" dirty="0"/>
              <a:t> Business Building, 21 E Market </a:t>
            </a:r>
            <a:r>
              <a:rPr lang="en-US" dirty="0" smtClean="0"/>
              <a:t>St, Iowa </a:t>
            </a:r>
            <a:r>
              <a:rPr lang="en-US" dirty="0"/>
              <a:t>City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b="1" dirty="0" smtClean="0"/>
              <a:t>Office hours</a:t>
            </a:r>
            <a:r>
              <a:rPr lang="en-US" dirty="0" smtClean="0"/>
              <a:t>:</a:t>
            </a:r>
          </a:p>
          <a:p>
            <a:pPr lvl="1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Before/after class in </a:t>
            </a:r>
            <a:r>
              <a:rPr lang="en-US" sz="2000" dirty="0" smtClean="0"/>
              <a:t>classroom</a:t>
            </a:r>
          </a:p>
          <a:p>
            <a:pPr lvl="1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 smtClean="0"/>
              <a:t>By appointment (on campus)</a:t>
            </a:r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Post your question on ICON discussion</a:t>
            </a:r>
            <a:endParaRPr lang="en-US" sz="2000" dirty="0" smtClean="0"/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000" dirty="0" smtClean="0"/>
              <a:t>I will try to reply as soon as I can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000" dirty="0" smtClean="0"/>
              <a:t>Other students are welcome to discuss and reply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000" dirty="0" smtClean="0"/>
              <a:t>No disclosure of homework answers!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5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65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and Big Value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12"/>
          <a:stretch/>
        </p:blipFill>
        <p:spPr>
          <a:xfrm>
            <a:off x="185289" y="1823508"/>
            <a:ext cx="8587896" cy="48188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781" y="6597690"/>
            <a:ext cx="64459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Sources</a:t>
            </a:r>
            <a:r>
              <a:rPr lang="en-US" sz="1100" dirty="0"/>
              <a:t>: </a:t>
            </a:r>
            <a:r>
              <a:rPr lang="en-US" sz="1100" dirty="0" smtClean="0"/>
              <a:t>Intel. http</a:t>
            </a:r>
            <a:r>
              <a:rPr lang="en-US" sz="1100" dirty="0"/>
              <a:t>://www.intel.com/content/www/us/en/communications/internet-minute-infographic.html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08" y="1830003"/>
            <a:ext cx="4655455" cy="462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272" y="485894"/>
            <a:ext cx="4935100" cy="3766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723" y="303331"/>
            <a:ext cx="4564303" cy="63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5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Data-centric 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>
            <a:off x="3886200" y="2768203"/>
            <a:ext cx="603504" cy="502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33"/>
          <p:cNvSpPr>
            <a:spLocks noChangeArrowheads="1"/>
          </p:cNvSpPr>
          <p:nvPr/>
        </p:nvSpPr>
        <p:spPr bwMode="auto">
          <a:xfrm>
            <a:off x="2745255" y="4033123"/>
            <a:ext cx="1905000" cy="9906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D6009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3087847" y="1823324"/>
            <a:ext cx="7142162" cy="3492500"/>
            <a:chOff x="691" y="1373"/>
            <a:chExt cx="4499" cy="2200"/>
          </a:xfrm>
        </p:grpSpPr>
        <p:grpSp>
          <p:nvGrpSpPr>
            <p:cNvPr id="9" name="Group 3"/>
            <p:cNvGrpSpPr>
              <a:grpSpLocks/>
            </p:cNvGrpSpPr>
            <p:nvPr/>
          </p:nvGrpSpPr>
          <p:grpSpPr bwMode="auto">
            <a:xfrm>
              <a:off x="691" y="1412"/>
              <a:ext cx="4499" cy="2161"/>
              <a:chOff x="691" y="1412"/>
              <a:chExt cx="4499" cy="2161"/>
            </a:xfrm>
          </p:grpSpPr>
          <p:sp>
            <p:nvSpPr>
              <p:cNvPr id="11" name="Rectangle 4"/>
              <p:cNvSpPr>
                <a:spLocks noChangeArrowheads="1"/>
              </p:cNvSpPr>
              <p:nvPr/>
            </p:nvSpPr>
            <p:spPr bwMode="auto">
              <a:xfrm>
                <a:off x="2327" y="2955"/>
                <a:ext cx="1025" cy="3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63DE8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Rectangle 5"/>
              <p:cNvSpPr>
                <a:spLocks noChangeArrowheads="1"/>
              </p:cNvSpPr>
              <p:nvPr/>
            </p:nvSpPr>
            <p:spPr bwMode="auto">
              <a:xfrm>
                <a:off x="691" y="1484"/>
                <a:ext cx="783" cy="3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63DE8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>
                <a:off x="866" y="1519"/>
                <a:ext cx="454" cy="2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2000" dirty="0">
                    <a:solidFill>
                      <a:srgbClr val="000000"/>
                    </a:solidFill>
                  </a:rPr>
                  <a:t>User</a:t>
                </a:r>
              </a:p>
            </p:txBody>
          </p:sp>
          <p:sp>
            <p:nvSpPr>
              <p:cNvPr id="14" name="Rectangle 7"/>
              <p:cNvSpPr>
                <a:spLocks noChangeArrowheads="1"/>
              </p:cNvSpPr>
              <p:nvPr/>
            </p:nvSpPr>
            <p:spPr bwMode="auto">
              <a:xfrm>
                <a:off x="2448" y="1444"/>
                <a:ext cx="783" cy="3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63DE8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2327" y="2220"/>
                <a:ext cx="1025" cy="3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63DE8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Rectangle 9"/>
              <p:cNvSpPr>
                <a:spLocks noChangeArrowheads="1"/>
              </p:cNvSpPr>
              <p:nvPr/>
            </p:nvSpPr>
            <p:spPr bwMode="auto">
              <a:xfrm>
                <a:off x="691" y="2908"/>
                <a:ext cx="783" cy="3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63DE8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Rectangle 10"/>
              <p:cNvSpPr>
                <a:spLocks noChangeArrowheads="1"/>
              </p:cNvSpPr>
              <p:nvPr/>
            </p:nvSpPr>
            <p:spPr bwMode="auto">
              <a:xfrm>
                <a:off x="4408" y="2196"/>
                <a:ext cx="782" cy="3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63DE8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Rectangle 11"/>
              <p:cNvSpPr>
                <a:spLocks noChangeArrowheads="1"/>
              </p:cNvSpPr>
              <p:nvPr/>
            </p:nvSpPr>
            <p:spPr bwMode="auto">
              <a:xfrm>
                <a:off x="866" y="2943"/>
                <a:ext cx="454" cy="2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000000"/>
                    </a:solidFill>
                  </a:rPr>
                  <a:t>Data</a:t>
                </a:r>
              </a:p>
            </p:txBody>
          </p:sp>
          <p:sp>
            <p:nvSpPr>
              <p:cNvPr id="19" name="Rectangle 12"/>
              <p:cNvSpPr>
                <a:spLocks noChangeArrowheads="1"/>
              </p:cNvSpPr>
              <p:nvPr/>
            </p:nvSpPr>
            <p:spPr bwMode="auto">
              <a:xfrm>
                <a:off x="2377" y="2232"/>
                <a:ext cx="947" cy="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2100">
                    <a:solidFill>
                      <a:srgbClr val="000000"/>
                    </a:solidFill>
                  </a:rPr>
                  <a:t>Knowledge</a:t>
                </a:r>
              </a:p>
            </p:txBody>
          </p:sp>
          <p:sp>
            <p:nvSpPr>
              <p:cNvPr id="20" name="Rectangle 13"/>
              <p:cNvSpPr>
                <a:spLocks noChangeArrowheads="1"/>
              </p:cNvSpPr>
              <p:nvPr/>
            </p:nvSpPr>
            <p:spPr bwMode="auto">
              <a:xfrm>
                <a:off x="2353" y="2971"/>
                <a:ext cx="956" cy="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2100">
                    <a:solidFill>
                      <a:srgbClr val="000000"/>
                    </a:solidFill>
                  </a:rPr>
                  <a:t>Information</a:t>
                </a:r>
              </a:p>
            </p:txBody>
          </p:sp>
          <p:sp>
            <p:nvSpPr>
              <p:cNvPr id="21" name="Rectangle 14"/>
              <p:cNvSpPr>
                <a:spLocks noChangeArrowheads="1"/>
              </p:cNvSpPr>
              <p:nvPr/>
            </p:nvSpPr>
            <p:spPr bwMode="auto">
              <a:xfrm>
                <a:off x="4452" y="2223"/>
                <a:ext cx="667" cy="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2100">
                    <a:solidFill>
                      <a:srgbClr val="000000"/>
                    </a:solidFill>
                  </a:rPr>
                  <a:t>Actions</a:t>
                </a:r>
              </a:p>
            </p:txBody>
          </p:sp>
          <p:sp>
            <p:nvSpPr>
              <p:cNvPr id="22" name="Line 15"/>
              <p:cNvSpPr>
                <a:spLocks noChangeShapeType="1"/>
              </p:cNvSpPr>
              <p:nvPr/>
            </p:nvSpPr>
            <p:spPr bwMode="auto">
              <a:xfrm>
                <a:off x="1478" y="1641"/>
                <a:ext cx="978" cy="0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6"/>
              <p:cNvSpPr>
                <a:spLocks noChangeShapeType="1"/>
              </p:cNvSpPr>
              <p:nvPr/>
            </p:nvSpPr>
            <p:spPr bwMode="auto">
              <a:xfrm>
                <a:off x="1086" y="1793"/>
                <a:ext cx="0" cy="1119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auto">
              <a:xfrm>
                <a:off x="1478" y="3065"/>
                <a:ext cx="844" cy="4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8"/>
              <p:cNvSpPr>
                <a:spLocks noChangeShapeType="1"/>
              </p:cNvSpPr>
              <p:nvPr/>
            </p:nvSpPr>
            <p:spPr bwMode="auto">
              <a:xfrm flipV="1">
                <a:off x="2838" y="2541"/>
                <a:ext cx="0" cy="407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9"/>
              <p:cNvSpPr>
                <a:spLocks noChangeShapeType="1"/>
              </p:cNvSpPr>
              <p:nvPr/>
            </p:nvSpPr>
            <p:spPr bwMode="auto">
              <a:xfrm flipV="1">
                <a:off x="2847" y="1793"/>
                <a:ext cx="0" cy="430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20"/>
              <p:cNvSpPr>
                <a:spLocks noChangeShapeType="1"/>
              </p:cNvSpPr>
              <p:nvPr/>
            </p:nvSpPr>
            <p:spPr bwMode="auto">
              <a:xfrm>
                <a:off x="3250" y="1628"/>
                <a:ext cx="1467" cy="0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1"/>
              <p:cNvSpPr>
                <a:spLocks noChangeShapeType="1"/>
              </p:cNvSpPr>
              <p:nvPr/>
            </p:nvSpPr>
            <p:spPr bwMode="auto">
              <a:xfrm flipH="1">
                <a:off x="4717" y="1628"/>
                <a:ext cx="0" cy="574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2"/>
              <p:cNvSpPr>
                <a:spLocks noChangeShapeType="1"/>
              </p:cNvSpPr>
              <p:nvPr/>
            </p:nvSpPr>
            <p:spPr bwMode="auto">
              <a:xfrm flipV="1">
                <a:off x="4705" y="2505"/>
                <a:ext cx="0" cy="1068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23"/>
              <p:cNvSpPr>
                <a:spLocks noChangeArrowheads="1"/>
              </p:cNvSpPr>
              <p:nvPr/>
            </p:nvSpPr>
            <p:spPr bwMode="auto">
              <a:xfrm>
                <a:off x="2928" y="2550"/>
                <a:ext cx="557" cy="3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>
                    <a:solidFill>
                      <a:srgbClr val="000000"/>
                    </a:solidFill>
                  </a:rPr>
                  <a:t>is the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>
                    <a:solidFill>
                      <a:srgbClr val="000000"/>
                    </a:solidFill>
                  </a:rPr>
                  <a:t>basis of</a:t>
                </a:r>
              </a:p>
            </p:txBody>
          </p:sp>
          <p:sp>
            <p:nvSpPr>
              <p:cNvPr id="32" name="Line 25"/>
              <p:cNvSpPr>
                <a:spLocks noChangeShapeType="1"/>
              </p:cNvSpPr>
              <p:nvPr/>
            </p:nvSpPr>
            <p:spPr bwMode="auto">
              <a:xfrm flipV="1">
                <a:off x="1086" y="3217"/>
                <a:ext cx="0" cy="344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Rectangle 26"/>
              <p:cNvSpPr>
                <a:spLocks noChangeArrowheads="1"/>
              </p:cNvSpPr>
              <p:nvPr/>
            </p:nvSpPr>
            <p:spPr bwMode="auto">
              <a:xfrm>
                <a:off x="2460" y="1433"/>
                <a:ext cx="730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2000"/>
                  <a:t>Decision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2000"/>
                  <a:t>Making</a:t>
                </a:r>
              </a:p>
            </p:txBody>
          </p:sp>
          <p:sp>
            <p:nvSpPr>
              <p:cNvPr id="34" name="Rectangle 27"/>
              <p:cNvSpPr>
                <a:spLocks noChangeArrowheads="1"/>
              </p:cNvSpPr>
              <p:nvPr/>
            </p:nvSpPr>
            <p:spPr bwMode="auto">
              <a:xfrm>
                <a:off x="1142" y="2232"/>
                <a:ext cx="714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 dirty="0"/>
                  <a:t>stores and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 dirty="0"/>
                  <a:t>maintains</a:t>
                </a:r>
              </a:p>
            </p:txBody>
          </p:sp>
          <p:sp>
            <p:nvSpPr>
              <p:cNvPr id="35" name="Rectangle 28"/>
              <p:cNvSpPr>
                <a:spLocks noChangeArrowheads="1"/>
              </p:cNvSpPr>
              <p:nvPr/>
            </p:nvSpPr>
            <p:spPr bwMode="auto">
              <a:xfrm>
                <a:off x="1583" y="2711"/>
                <a:ext cx="664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/>
                  <a:t>is used to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/>
                  <a:t>produce</a:t>
                </a:r>
              </a:p>
            </p:txBody>
          </p:sp>
          <p:sp>
            <p:nvSpPr>
              <p:cNvPr id="36" name="Rectangle 29"/>
              <p:cNvSpPr>
                <a:spLocks noChangeArrowheads="1"/>
              </p:cNvSpPr>
              <p:nvPr/>
            </p:nvSpPr>
            <p:spPr bwMode="auto">
              <a:xfrm>
                <a:off x="1514" y="1412"/>
                <a:ext cx="84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/>
                  <a:t>is involved in</a:t>
                </a:r>
              </a:p>
            </p:txBody>
          </p:sp>
          <p:sp>
            <p:nvSpPr>
              <p:cNvPr id="37" name="Rectangle 30"/>
              <p:cNvSpPr>
                <a:spLocks noChangeArrowheads="1"/>
              </p:cNvSpPr>
              <p:nvPr/>
            </p:nvSpPr>
            <p:spPr bwMode="auto">
              <a:xfrm>
                <a:off x="2921" y="1919"/>
                <a:ext cx="65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 dirty="0"/>
                  <a:t>is used in</a:t>
                </a:r>
              </a:p>
            </p:txBody>
          </p:sp>
          <p:sp>
            <p:nvSpPr>
              <p:cNvPr id="38" name="Line 31"/>
              <p:cNvSpPr>
                <a:spLocks noChangeShapeType="1"/>
              </p:cNvSpPr>
              <p:nvPr/>
            </p:nvSpPr>
            <p:spPr bwMode="auto">
              <a:xfrm flipH="1">
                <a:off x="1074" y="3573"/>
                <a:ext cx="3619" cy="0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Rectangle 32"/>
            <p:cNvSpPr>
              <a:spLocks noChangeArrowheads="1"/>
            </p:cNvSpPr>
            <p:nvPr/>
          </p:nvSpPr>
          <p:spPr bwMode="auto">
            <a:xfrm>
              <a:off x="3485" y="1373"/>
              <a:ext cx="54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/>
                <a:t>triggers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1097280" y="3321562"/>
            <a:ext cx="1417684" cy="4729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sites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097280" y="4000966"/>
            <a:ext cx="1417684" cy="4729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Sales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97280" y="4664923"/>
            <a:ext cx="1417684" cy="4729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Advertising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097280" y="5279601"/>
            <a:ext cx="1417684" cy="4729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1647070" y="5886251"/>
            <a:ext cx="104498" cy="897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645522" y="6038651"/>
            <a:ext cx="104498" cy="897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645522" y="6192587"/>
            <a:ext cx="104498" cy="897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stCxn id="39" idx="3"/>
            <a:endCxn id="23" idx="1"/>
          </p:cNvCxnSpPr>
          <p:nvPr/>
        </p:nvCxnSpPr>
        <p:spPr>
          <a:xfrm>
            <a:off x="2514964" y="3558053"/>
            <a:ext cx="1199946" cy="7084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3"/>
            <a:endCxn id="16" idx="1"/>
          </p:cNvCxnSpPr>
          <p:nvPr/>
        </p:nvCxnSpPr>
        <p:spPr>
          <a:xfrm>
            <a:off x="2514964" y="4237457"/>
            <a:ext cx="572883" cy="267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1" idx="3"/>
            <a:endCxn id="16" idx="1"/>
          </p:cNvCxnSpPr>
          <p:nvPr/>
        </p:nvCxnSpPr>
        <p:spPr>
          <a:xfrm flipV="1">
            <a:off x="2514964" y="4504612"/>
            <a:ext cx="572883" cy="3968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2" idx="3"/>
            <a:endCxn id="32" idx="1"/>
          </p:cNvCxnSpPr>
          <p:nvPr/>
        </p:nvCxnSpPr>
        <p:spPr>
          <a:xfrm flipV="1">
            <a:off x="2514964" y="4750675"/>
            <a:ext cx="1199946" cy="7654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363371" y="5804300"/>
            <a:ext cx="2159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Corporate Data Cycle</a:t>
            </a:r>
          </a:p>
        </p:txBody>
      </p:sp>
    </p:spTree>
    <p:extLst>
      <p:ext uri="{BB962C8B-B14F-4D97-AF65-F5344CB8AC3E}">
        <p14:creationId xmlns:p14="http://schemas.microsoft.com/office/powerpoint/2010/main" val="164728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29390</TotalTime>
  <Words>2250</Words>
  <Application>Microsoft Office PowerPoint</Application>
  <PresentationFormat>Widescreen</PresentationFormat>
  <Paragraphs>572</Paragraphs>
  <Slides>40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宋体</vt:lpstr>
      <vt:lpstr>Calibri</vt:lpstr>
      <vt:lpstr>Calibri Light</vt:lpstr>
      <vt:lpstr>Cambria Math</vt:lpstr>
      <vt:lpstr>Courier New</vt:lpstr>
      <vt:lpstr>Times New Roman</vt:lpstr>
      <vt:lpstr>Wingdings</vt:lpstr>
      <vt:lpstr>Zapf Dingbats</vt:lpstr>
      <vt:lpstr>Retrospect</vt:lpstr>
      <vt:lpstr>Data Science</vt:lpstr>
      <vt:lpstr>Course Overview (1)</vt:lpstr>
      <vt:lpstr>Course Overview (2)</vt:lpstr>
      <vt:lpstr>Assignments and Exams</vt:lpstr>
      <vt:lpstr>Expectations</vt:lpstr>
      <vt:lpstr>Contact Information</vt:lpstr>
      <vt:lpstr>Question?</vt:lpstr>
      <vt:lpstr>Big Data and Big Value</vt:lpstr>
      <vt:lpstr>Data-centric Business</vt:lpstr>
      <vt:lpstr>Data-Analytic Thinking</vt:lpstr>
      <vt:lpstr>Data-Driven Decision-Making</vt:lpstr>
      <vt:lpstr>Data Mining</vt:lpstr>
      <vt:lpstr>Data Mining Tasks</vt:lpstr>
      <vt:lpstr>Task 1: Classification</vt:lpstr>
      <vt:lpstr>Task 2: Regression</vt:lpstr>
      <vt:lpstr>Task 3: Similarity Match</vt:lpstr>
      <vt:lpstr>Task 4: Clustering</vt:lpstr>
      <vt:lpstr>Task 5: Co-occurrence Grouping</vt:lpstr>
      <vt:lpstr>Task 6: Profiling</vt:lpstr>
      <vt:lpstr>Task 7: Link Prediction</vt:lpstr>
      <vt:lpstr>Task 7: Link Prediction</vt:lpstr>
      <vt:lpstr>Task 8: Data Reduction</vt:lpstr>
      <vt:lpstr>Task 9: Causal Modeling</vt:lpstr>
      <vt:lpstr>Supervised vs. Unsupervised</vt:lpstr>
      <vt:lpstr>Data Mining Process</vt:lpstr>
      <vt:lpstr>CRISP-DM</vt:lpstr>
      <vt:lpstr>CRISP-DM</vt:lpstr>
      <vt:lpstr>CRISP-DM</vt:lpstr>
      <vt:lpstr>CRISP-DM</vt:lpstr>
      <vt:lpstr>CRISP-DM</vt:lpstr>
      <vt:lpstr>CRISP-DM</vt:lpstr>
      <vt:lpstr>Recap of Data Preparation</vt:lpstr>
      <vt:lpstr>Recap of Data Preparation</vt:lpstr>
      <vt:lpstr>Recap of Data Preparation</vt:lpstr>
      <vt:lpstr>Recap of Data Preparation</vt:lpstr>
      <vt:lpstr>Recap of Data Preparation</vt:lpstr>
      <vt:lpstr>R and Rattle</vt:lpstr>
      <vt:lpstr>Data Partitioning</vt:lpstr>
      <vt:lpstr>Data Partitioning</vt:lpstr>
      <vt:lpstr>Visualizing Distribution</vt:lpstr>
    </vt:vector>
  </TitlesOfParts>
  <Company>Tippie College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Systems</dc:title>
  <dc:creator>Wenjun Wang</dc:creator>
  <cp:lastModifiedBy>Wang, Wenjun</cp:lastModifiedBy>
  <cp:revision>1377</cp:revision>
  <dcterms:created xsi:type="dcterms:W3CDTF">2014-09-09T01:52:12Z</dcterms:created>
  <dcterms:modified xsi:type="dcterms:W3CDTF">2017-05-10T03:26:21Z</dcterms:modified>
</cp:coreProperties>
</file>